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Lst>
  <p:notesMasterIdLst>
    <p:notesMasterId r:id="rId14"/>
  </p:notesMasterIdLst>
  <p:sldIdLst>
    <p:sldId id="454" r:id="rId3"/>
    <p:sldId id="309" r:id="rId4"/>
    <p:sldId id="310" r:id="rId5"/>
    <p:sldId id="288" r:id="rId6"/>
    <p:sldId id="289" r:id="rId7"/>
    <p:sldId id="292" r:id="rId8"/>
    <p:sldId id="341" r:id="rId9"/>
    <p:sldId id="342" r:id="rId10"/>
    <p:sldId id="278" r:id="rId11"/>
    <p:sldId id="307" r:id="rId12"/>
    <p:sldId id="7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51684" autoAdjust="0"/>
  </p:normalViewPr>
  <p:slideViewPr>
    <p:cSldViewPr snapToGrid="0">
      <p:cViewPr varScale="1">
        <p:scale>
          <a:sx n="56" d="100"/>
          <a:sy n="56" d="100"/>
        </p:scale>
        <p:origin x="234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a:t>Percentage Speaking</a:t>
            </a:r>
            <a:r>
              <a:rPr lang="en-AU" baseline="0"/>
              <a:t> time</a:t>
            </a:r>
            <a:endParaRPr lang="en-AU"/>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Sheet1!$C$2</c:f>
              <c:strCache>
                <c:ptCount val="1"/>
                <c:pt idx="0">
                  <c:v>Group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Sheet1!$B$3:$B$10</c:f>
              <c:numCache>
                <c:formatCode>General</c:formatCode>
                <c:ptCount val="8"/>
                <c:pt idx="0">
                  <c:v>1</c:v>
                </c:pt>
                <c:pt idx="1">
                  <c:v>2</c:v>
                </c:pt>
                <c:pt idx="2">
                  <c:v>3</c:v>
                </c:pt>
                <c:pt idx="3">
                  <c:v>4</c:v>
                </c:pt>
                <c:pt idx="4">
                  <c:v>5</c:v>
                </c:pt>
                <c:pt idx="5">
                  <c:v>6</c:v>
                </c:pt>
                <c:pt idx="6">
                  <c:v>7</c:v>
                </c:pt>
                <c:pt idx="7">
                  <c:v>8</c:v>
                </c:pt>
              </c:numCache>
            </c:numRef>
          </c:cat>
          <c:val>
            <c:numRef>
              <c:f>Sheet1!$C$3:$C$10</c:f>
              <c:numCache>
                <c:formatCode>General</c:formatCode>
                <c:ptCount val="8"/>
                <c:pt idx="0">
                  <c:v>19</c:v>
                </c:pt>
                <c:pt idx="1">
                  <c:v>28</c:v>
                </c:pt>
                <c:pt idx="2">
                  <c:v>47</c:v>
                </c:pt>
              </c:numCache>
            </c:numRef>
          </c:val>
          <c:smooth val="0"/>
          <c:extLst>
            <c:ext xmlns:c16="http://schemas.microsoft.com/office/drawing/2014/chart" uri="{C3380CC4-5D6E-409C-BE32-E72D297353CC}">
              <c16:uniqueId val="{00000000-0909-485C-994C-251DF61D325D}"/>
            </c:ext>
          </c:extLst>
        </c:ser>
        <c:ser>
          <c:idx val="1"/>
          <c:order val="1"/>
          <c:tx>
            <c:strRef>
              <c:f>Sheet1!$D$2</c:f>
              <c:strCache>
                <c:ptCount val="1"/>
                <c:pt idx="0">
                  <c:v>Group 8</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Sheet1!$B$3:$B$10</c:f>
              <c:numCache>
                <c:formatCode>General</c:formatCode>
                <c:ptCount val="8"/>
                <c:pt idx="0">
                  <c:v>1</c:v>
                </c:pt>
                <c:pt idx="1">
                  <c:v>2</c:v>
                </c:pt>
                <c:pt idx="2">
                  <c:v>3</c:v>
                </c:pt>
                <c:pt idx="3">
                  <c:v>4</c:v>
                </c:pt>
                <c:pt idx="4">
                  <c:v>5</c:v>
                </c:pt>
                <c:pt idx="5">
                  <c:v>6</c:v>
                </c:pt>
                <c:pt idx="6">
                  <c:v>7</c:v>
                </c:pt>
                <c:pt idx="7">
                  <c:v>8</c:v>
                </c:pt>
              </c:numCache>
            </c:numRef>
          </c:cat>
          <c:val>
            <c:numRef>
              <c:f>Sheet1!$D$3:$D$10</c:f>
              <c:numCache>
                <c:formatCode>General</c:formatCode>
                <c:ptCount val="8"/>
                <c:pt idx="0">
                  <c:v>1</c:v>
                </c:pt>
                <c:pt idx="1">
                  <c:v>3</c:v>
                </c:pt>
                <c:pt idx="2">
                  <c:v>5</c:v>
                </c:pt>
                <c:pt idx="3">
                  <c:v>7</c:v>
                </c:pt>
                <c:pt idx="4">
                  <c:v>10</c:v>
                </c:pt>
                <c:pt idx="5">
                  <c:v>11</c:v>
                </c:pt>
                <c:pt idx="6">
                  <c:v>17</c:v>
                </c:pt>
                <c:pt idx="7">
                  <c:v>40</c:v>
                </c:pt>
              </c:numCache>
            </c:numRef>
          </c:val>
          <c:smooth val="0"/>
          <c:extLst>
            <c:ext xmlns:c16="http://schemas.microsoft.com/office/drawing/2014/chart" uri="{C3380CC4-5D6E-409C-BE32-E72D297353CC}">
              <c16:uniqueId val="{00000001-0909-485C-994C-251DF61D325D}"/>
            </c:ext>
          </c:extLst>
        </c:ser>
        <c:dLbls>
          <c:showLegendKey val="0"/>
          <c:showVal val="0"/>
          <c:showCatName val="0"/>
          <c:showSerName val="0"/>
          <c:showPercent val="0"/>
          <c:showBubbleSize val="0"/>
        </c:dLbls>
        <c:marker val="1"/>
        <c:smooth val="0"/>
        <c:axId val="404884608"/>
        <c:axId val="404881656"/>
      </c:lineChart>
      <c:catAx>
        <c:axId val="404884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881656"/>
        <c:crosses val="autoZero"/>
        <c:auto val="1"/>
        <c:lblAlgn val="ctr"/>
        <c:lblOffset val="100"/>
        <c:noMultiLvlLbl val="0"/>
      </c:catAx>
      <c:valAx>
        <c:axId val="404881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884608"/>
        <c:crosses val="autoZero"/>
        <c:crossBetween val="between"/>
      </c:valAx>
      <c:spPr>
        <a:noFill/>
        <a:ln>
          <a:noFill/>
        </a:ln>
        <a:effectLst/>
      </c:spPr>
    </c:plotArea>
    <c:legend>
      <c:legendPos val="b"/>
      <c:layout>
        <c:manualLayout>
          <c:xMode val="edge"/>
          <c:yMode val="edge"/>
          <c:x val="0.31994925634295712"/>
          <c:y val="0.8891225575969669"/>
          <c:w val="0.37676793525809271"/>
          <c:h val="7.3840405365995912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jpeg>
</file>

<file path=ppt/media/image2.jpeg>
</file>

<file path=ppt/media/image4.png>
</file>

<file path=ppt/media/image5.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4A8F21-E32C-445F-9B5D-683F19FFBB8F}" type="datetimeFigureOut">
              <a:rPr lang="en-AU" smtClean="0"/>
              <a:t>21/12/2022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005E0-4A78-40FD-BEA7-CB7E113EECB4}" type="slidenum">
              <a:rPr lang="en-AU" smtClean="0"/>
              <a:t>‹#›</a:t>
            </a:fld>
            <a:endParaRPr lang="en-AU"/>
          </a:p>
        </p:txBody>
      </p:sp>
    </p:spTree>
    <p:extLst>
      <p:ext uri="{BB962C8B-B14F-4D97-AF65-F5344CB8AC3E}">
        <p14:creationId xmlns:p14="http://schemas.microsoft.com/office/powerpoint/2010/main" val="1913843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8F6417-E8AF-1742-BAF1-7C1F757C9E4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783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D987053E-8DFE-4886-BD41-97119B65FF02}" type="slidenum">
              <a:rPr lang="en-AU" smtClean="0"/>
              <a:t>10</a:t>
            </a:fld>
            <a:endParaRPr lang="en-AU"/>
          </a:p>
        </p:txBody>
      </p:sp>
    </p:spTree>
    <p:extLst>
      <p:ext uri="{BB962C8B-B14F-4D97-AF65-F5344CB8AC3E}">
        <p14:creationId xmlns:p14="http://schemas.microsoft.com/office/powerpoint/2010/main" val="2462924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Group Structure</a:t>
            </a:r>
          </a:p>
          <a:p>
            <a:r>
              <a:rPr lang="en-US" dirty="0"/>
              <a:t>If you wanted to look at only one aspect of group dynamics, the one aspect you would learn the most from would be group structure. </a:t>
            </a:r>
          </a:p>
          <a:p>
            <a:r>
              <a:rPr lang="en-US" dirty="0"/>
              <a:t>The norms of the group, who is in the group, the interdependence of the group. </a:t>
            </a:r>
          </a:p>
          <a:p>
            <a:r>
              <a:rPr lang="en-US" dirty="0"/>
              <a:t> </a:t>
            </a:r>
          </a:p>
          <a:p>
            <a:r>
              <a:rPr lang="en-US" dirty="0"/>
              <a:t>So what is the group structure?</a:t>
            </a:r>
          </a:p>
          <a:p>
            <a:r>
              <a:rPr lang="en-US" dirty="0"/>
              <a:t>It is the arrangement and relationships of the individual elements of a system – it ties together the various components in a stable relationship. </a:t>
            </a:r>
          </a:p>
          <a:p>
            <a:r>
              <a:rPr lang="en-US" dirty="0"/>
              <a:t>It regulates the members. </a:t>
            </a:r>
          </a:p>
          <a:p>
            <a:r>
              <a:rPr lang="en-US" dirty="0"/>
              <a:t>The structure of a cohesive group would tend to </a:t>
            </a:r>
            <a:r>
              <a:rPr lang="en-US" dirty="0" err="1"/>
              <a:t>minimise</a:t>
            </a:r>
            <a:r>
              <a:rPr lang="en-US" dirty="0"/>
              <a:t> incompatibilities, inconsistencies amongst members. </a:t>
            </a:r>
          </a:p>
          <a:p>
            <a:r>
              <a:rPr lang="en-US" dirty="0"/>
              <a:t>Increases durability and the capacity of the group. All systems have structures – a building is a structure if there are parts that are inconsistent this will threaten the integrity of structure.</a:t>
            </a:r>
          </a:p>
          <a:p>
            <a:r>
              <a:rPr lang="en-US" dirty="0"/>
              <a:t>There are three aspects of a groups structure you need to be aware of:</a:t>
            </a:r>
          </a:p>
          <a:p>
            <a:r>
              <a:rPr lang="en-US" dirty="0"/>
              <a:t>Norms</a:t>
            </a:r>
          </a:p>
          <a:p>
            <a:r>
              <a:rPr lang="en-US" dirty="0"/>
              <a:t>Roles and, </a:t>
            </a:r>
          </a:p>
          <a:p>
            <a:r>
              <a:rPr lang="en-US" dirty="0"/>
              <a:t>Relations.</a:t>
            </a:r>
          </a:p>
          <a:p>
            <a:endParaRPr lang="en-US" dirty="0"/>
          </a:p>
          <a:p>
            <a:r>
              <a:rPr lang="en-US" dirty="0"/>
              <a:t>Norms are what the group defines as expected as normal – some norms are more important than others.</a:t>
            </a:r>
          </a:p>
          <a:p>
            <a:r>
              <a:rPr lang="en-US" dirty="0"/>
              <a:t>Norms are simply the group standards – they provide direction and motivation to group members – they are consensual – they are shared and help determine how the group functions.</a:t>
            </a:r>
          </a:p>
          <a:p>
            <a:r>
              <a:rPr lang="en-US" dirty="0"/>
              <a:t>Usually implicit and agreed but becomes an issue when someone breaks the norms. </a:t>
            </a:r>
          </a:p>
          <a:p>
            <a:r>
              <a:rPr lang="en-US" dirty="0"/>
              <a:t>New group members have to conform to these norms and inducting a new group member to these norms takes time and effort.</a:t>
            </a:r>
          </a:p>
          <a:p>
            <a:endParaRPr lang="en-US" dirty="0"/>
          </a:p>
          <a:p>
            <a:r>
              <a:rPr lang="en-US" dirty="0"/>
              <a:t>Roles are the part group members play in the group – they explain the different types of roles people play. </a:t>
            </a:r>
          </a:p>
          <a:p>
            <a:r>
              <a:rPr lang="en-US" dirty="0"/>
              <a:t>Different members play different roles and whilst this presents with diversity in individual groups we see these roles again and again across groups – so there are specific functions within groups that are discernible. </a:t>
            </a:r>
          </a:p>
          <a:p>
            <a:r>
              <a:rPr lang="en-US" dirty="0"/>
              <a:t>That role has expectations and you must produce in that role or risk sanction.</a:t>
            </a:r>
          </a:p>
          <a:p>
            <a:endParaRPr lang="en-US" dirty="0"/>
          </a:p>
          <a:p>
            <a:r>
              <a:rPr lang="en-US" dirty="0"/>
              <a:t>The third aspect is inter-member relations which links one member of a group to another. </a:t>
            </a:r>
          </a:p>
          <a:p>
            <a:r>
              <a:rPr lang="en-US" dirty="0"/>
              <a:t>And this is quite critical especially in terms of what that relationship is based on – attraction – who likes who. It might be based on influence – who tells who to do what.</a:t>
            </a:r>
          </a:p>
          <a:p>
            <a:endParaRPr lang="en-AU" dirty="0"/>
          </a:p>
        </p:txBody>
      </p:sp>
      <p:sp>
        <p:nvSpPr>
          <p:cNvPr id="4" name="Slide Number Placeholder 3"/>
          <p:cNvSpPr>
            <a:spLocks noGrp="1"/>
          </p:cNvSpPr>
          <p:nvPr>
            <p:ph type="sldNum" sz="quarter" idx="10"/>
          </p:nvPr>
        </p:nvSpPr>
        <p:spPr/>
        <p:txBody>
          <a:bodyPr/>
          <a:lstStyle/>
          <a:p>
            <a:fld id="{B28F6417-E8AF-1742-BAF1-7C1F757C9E47}" type="slidenum">
              <a:rPr lang="en-US" smtClean="0"/>
              <a:pPr/>
              <a:t>2</a:t>
            </a:fld>
            <a:endParaRPr lang="en-US" dirty="0"/>
          </a:p>
        </p:txBody>
      </p:sp>
    </p:spTree>
    <p:extLst>
      <p:ext uri="{BB962C8B-B14F-4D97-AF65-F5344CB8AC3E}">
        <p14:creationId xmlns:p14="http://schemas.microsoft.com/office/powerpoint/2010/main" val="1041505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i="0" kern="1200" dirty="0">
                <a:solidFill>
                  <a:schemeClr val="tx1"/>
                </a:solidFill>
                <a:effectLst/>
                <a:latin typeface="Montserrat" pitchFamily="2" charset="77"/>
                <a:ea typeface="+mn-ea"/>
                <a:cs typeface="+mn-cs"/>
              </a:rPr>
              <a:t>Relationships in a group</a:t>
            </a:r>
          </a:p>
          <a:p>
            <a:endParaRPr lang="en-AU" sz="1200" b="1" i="0" kern="1200" dirty="0">
              <a:solidFill>
                <a:schemeClr val="tx1"/>
              </a:solidFill>
              <a:effectLst/>
              <a:latin typeface="Montserrat" pitchFamily="2" charset="77"/>
              <a:ea typeface="+mn-ea"/>
              <a:cs typeface="+mn-cs"/>
            </a:endParaRPr>
          </a:p>
          <a:p>
            <a:r>
              <a:rPr lang="en-AU" sz="1200" b="1" i="0" kern="1200" dirty="0">
                <a:solidFill>
                  <a:schemeClr val="tx1"/>
                </a:solidFill>
                <a:effectLst/>
                <a:latin typeface="Montserrat" pitchFamily="2" charset="77"/>
                <a:ea typeface="+mn-ea"/>
                <a:cs typeface="+mn-cs"/>
              </a:rPr>
              <a:t>Basically asking the question </a:t>
            </a:r>
            <a:r>
              <a:rPr lang="en-AU" sz="1200" b="1" i="0" u="sng" kern="1200" dirty="0">
                <a:solidFill>
                  <a:schemeClr val="tx1"/>
                </a:solidFill>
                <a:effectLst/>
                <a:latin typeface="Montserrat" pitchFamily="2" charset="77"/>
                <a:ea typeface="+mn-ea"/>
                <a:cs typeface="+mn-cs"/>
              </a:rPr>
              <a:t>how</a:t>
            </a:r>
            <a:r>
              <a:rPr lang="en-AU" sz="1200" b="1" i="0" kern="1200" dirty="0">
                <a:solidFill>
                  <a:schemeClr val="tx1"/>
                </a:solidFill>
                <a:effectLst/>
                <a:latin typeface="Montserrat" pitchFamily="2" charset="77"/>
                <a:ea typeface="+mn-ea"/>
                <a:cs typeface="+mn-cs"/>
              </a:rPr>
              <a:t> are people in a group connected to each other. Research into this question is often based on social network theory which maps the relationships between people. Often subgroups form within groups and have an important effect on the dynamics of the group</a:t>
            </a:r>
          </a:p>
          <a:p>
            <a:endParaRPr lang="en-AU" sz="1200" b="1" i="0" kern="1200" dirty="0">
              <a:solidFill>
                <a:schemeClr val="tx1"/>
              </a:solidFill>
              <a:effectLst/>
              <a:latin typeface="Montserrat" pitchFamily="2" charset="77"/>
              <a:ea typeface="+mn-ea"/>
              <a:cs typeface="+mn-cs"/>
            </a:endParaRPr>
          </a:p>
          <a:p>
            <a:r>
              <a:rPr lang="en-AU" sz="1200" b="0" i="0" kern="1200" dirty="0">
                <a:solidFill>
                  <a:schemeClr val="tx1"/>
                </a:solidFill>
                <a:effectLst/>
                <a:latin typeface="Montserrat" pitchFamily="2" charset="77"/>
                <a:ea typeface="+mn-ea"/>
                <a:cs typeface="+mn-cs"/>
              </a:rPr>
              <a:t>Groups take all sorts of shapes. Subgroups are primarily divided into centralised and decentralised subgroups so here is an example. – diagram</a:t>
            </a:r>
          </a:p>
          <a:p>
            <a:endParaRPr lang="en-AU" sz="1200" b="0" i="0" kern="1200" dirty="0">
              <a:solidFill>
                <a:schemeClr val="tx1"/>
              </a:solidFill>
              <a:effectLst/>
              <a:latin typeface="Montserrat" pitchFamily="2" charset="77"/>
              <a:ea typeface="+mn-ea"/>
              <a:cs typeface="+mn-cs"/>
            </a:endParaRPr>
          </a:p>
          <a:p>
            <a:r>
              <a:rPr lang="en-AU" sz="1200" b="0" i="0" kern="1200" dirty="0">
                <a:solidFill>
                  <a:schemeClr val="tx1"/>
                </a:solidFill>
                <a:effectLst/>
                <a:latin typeface="Montserrat" pitchFamily="2" charset="77"/>
                <a:ea typeface="+mn-ea"/>
                <a:cs typeface="+mn-cs"/>
              </a:rPr>
              <a:t>Informal status structure can differ from the official structure. </a:t>
            </a:r>
          </a:p>
          <a:p>
            <a:r>
              <a:rPr lang="en-AU" sz="1200" b="0" i="0" kern="1200" dirty="0">
                <a:solidFill>
                  <a:schemeClr val="tx1"/>
                </a:solidFill>
                <a:effectLst/>
                <a:latin typeface="Montserrat" pitchFamily="2" charset="77"/>
                <a:ea typeface="+mn-ea"/>
                <a:cs typeface="+mn-cs"/>
              </a:rPr>
              <a:t>Structure that is reflected on the official org chart of the organisation can differ in real terms.</a:t>
            </a:r>
          </a:p>
          <a:p>
            <a:r>
              <a:rPr lang="en-AU" sz="1200" b="0" i="0" kern="1200" dirty="0">
                <a:solidFill>
                  <a:schemeClr val="tx1"/>
                </a:solidFill>
                <a:effectLst/>
                <a:latin typeface="Montserrat" pitchFamily="2" charset="77"/>
                <a:ea typeface="+mn-ea"/>
                <a:cs typeface="+mn-cs"/>
              </a:rPr>
              <a:t>Here we have an official structure with reports… yet the reality of the situation may differ. In this scenario Jessica is the most influential in the group. </a:t>
            </a:r>
          </a:p>
          <a:p>
            <a:r>
              <a:rPr lang="en-AU" sz="1200" b="0" i="0" kern="1200" dirty="0">
                <a:solidFill>
                  <a:schemeClr val="tx1"/>
                </a:solidFill>
                <a:effectLst/>
                <a:latin typeface="Montserrat" pitchFamily="2" charset="77"/>
                <a:ea typeface="+mn-ea"/>
                <a:cs typeface="+mn-cs"/>
              </a:rPr>
              <a:t>Michael may influence Jessica but she is clearly at the centre of the groups communication network and influences the group more as does Ryan.</a:t>
            </a:r>
          </a:p>
          <a:p>
            <a:endParaRPr lang="en-AU" dirty="0"/>
          </a:p>
        </p:txBody>
      </p:sp>
      <p:sp>
        <p:nvSpPr>
          <p:cNvPr id="4" name="Slide Number Placeholder 3"/>
          <p:cNvSpPr>
            <a:spLocks noGrp="1"/>
          </p:cNvSpPr>
          <p:nvPr>
            <p:ph type="sldNum" sz="quarter" idx="5"/>
          </p:nvPr>
        </p:nvSpPr>
        <p:spPr/>
        <p:txBody>
          <a:bodyPr/>
          <a:lstStyle/>
          <a:p>
            <a:fld id="{B28F6417-E8AF-1742-BAF1-7C1F757C9E47}" type="slidenum">
              <a:rPr lang="en-US" smtClean="0"/>
              <a:pPr/>
              <a:t>3</a:t>
            </a:fld>
            <a:endParaRPr lang="en-US" dirty="0"/>
          </a:p>
        </p:txBody>
      </p:sp>
    </p:spTree>
    <p:extLst>
      <p:ext uri="{BB962C8B-B14F-4D97-AF65-F5344CB8AC3E}">
        <p14:creationId xmlns:p14="http://schemas.microsoft.com/office/powerpoint/2010/main" val="967665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kern="1200" dirty="0">
                <a:solidFill>
                  <a:srgbClr val="0070C0"/>
                </a:solidFill>
                <a:effectLst/>
                <a:latin typeface="+mn-lt"/>
                <a:ea typeface="+mn-ea"/>
                <a:cs typeface="+mn-cs"/>
              </a:rPr>
              <a:t>Leadership</a:t>
            </a:r>
            <a:endParaRPr lang="en-AU" sz="1200" kern="1200" dirty="0">
              <a:solidFill>
                <a:srgbClr val="0070C0"/>
              </a:solidFill>
              <a:effectLst/>
              <a:latin typeface="+mn-lt"/>
              <a:ea typeface="+mn-ea"/>
              <a:cs typeface="+mn-cs"/>
            </a:endParaRPr>
          </a:p>
          <a:p>
            <a:r>
              <a:rPr lang="en-AU" sz="1200" kern="1200" dirty="0">
                <a:solidFill>
                  <a:schemeClr val="tx1"/>
                </a:solidFill>
                <a:effectLst/>
                <a:latin typeface="+mn-lt"/>
                <a:ea typeface="+mn-ea"/>
                <a:cs typeface="+mn-cs"/>
              </a:rPr>
              <a:t>Not many people realise that the key to understanding the concept of leadership lies in understanding groups. </a:t>
            </a:r>
          </a:p>
          <a:p>
            <a:r>
              <a:rPr lang="en-AU" sz="1200" kern="1200" dirty="0">
                <a:solidFill>
                  <a:schemeClr val="tx1"/>
                </a:solidFill>
                <a:effectLst/>
                <a:latin typeface="+mn-lt"/>
                <a:ea typeface="+mn-ea"/>
                <a:cs typeface="+mn-cs"/>
              </a:rPr>
              <a:t>Leadership works in small groups. Leadership is power with people rather than over people. </a:t>
            </a:r>
          </a:p>
          <a:p>
            <a:r>
              <a:rPr lang="en-AU" sz="1200" kern="1200" dirty="0">
                <a:solidFill>
                  <a:schemeClr val="tx1"/>
                </a:solidFill>
                <a:effectLst/>
                <a:latin typeface="+mn-lt"/>
                <a:ea typeface="+mn-ea"/>
                <a:cs typeface="+mn-cs"/>
              </a:rPr>
              <a:t>To be an effective leader you have to understand group dynamics. The way I always put it is that you could have the vision to go somewhere, have the vision and drive to get there but if you cannot take people with you, you are not going to get there. </a:t>
            </a:r>
          </a:p>
          <a:p>
            <a:r>
              <a:rPr lang="en-AU" sz="1200" kern="1200" dirty="0">
                <a:solidFill>
                  <a:schemeClr val="tx1"/>
                </a:solidFill>
                <a:effectLst/>
                <a:latin typeface="+mn-lt"/>
                <a:ea typeface="+mn-ea"/>
                <a:cs typeface="+mn-cs"/>
              </a:rPr>
              <a:t>Leaders work in collaboration with others. Leaders are not born – they learn the skills of leadership over time.</a:t>
            </a:r>
          </a:p>
          <a:p>
            <a:r>
              <a:rPr lang="en-AU" sz="1200" kern="1200" dirty="0">
                <a:solidFill>
                  <a:schemeClr val="tx1"/>
                </a:solidFill>
                <a:effectLst/>
                <a:latin typeface="+mn-lt"/>
                <a:ea typeface="+mn-ea"/>
                <a:cs typeface="+mn-cs"/>
              </a:rPr>
              <a:t>This concept of leadership is especially relevant in small groups. </a:t>
            </a:r>
          </a:p>
          <a:p>
            <a:r>
              <a:rPr lang="en-AU" sz="1200" kern="1200" dirty="0">
                <a:solidFill>
                  <a:schemeClr val="tx1"/>
                </a:solidFill>
                <a:effectLst/>
                <a:latin typeface="+mn-lt"/>
                <a:ea typeface="+mn-ea"/>
                <a:cs typeface="+mn-cs"/>
              </a:rPr>
              <a:t>Leadership within small groups can often be distributed throughout the group – i.e. the functions of leadership are distributed throughout the group. </a:t>
            </a:r>
          </a:p>
          <a:p>
            <a:r>
              <a:rPr lang="en-AU" sz="1200" kern="1200" dirty="0">
                <a:solidFill>
                  <a:schemeClr val="tx1"/>
                </a:solidFill>
                <a:effectLst/>
                <a:latin typeface="+mn-lt"/>
                <a:ea typeface="+mn-ea"/>
                <a:cs typeface="+mn-cs"/>
              </a:rPr>
              <a:t>But research tells us that most people prefer to work in groups where the roles of leadership are clearly defined.</a:t>
            </a:r>
          </a:p>
          <a:p>
            <a:r>
              <a:rPr lang="en-AU" sz="1200" kern="1200" dirty="0">
                <a:solidFill>
                  <a:schemeClr val="tx1"/>
                </a:solidFill>
                <a:effectLst/>
                <a:latin typeface="+mn-lt"/>
                <a:ea typeface="+mn-ea"/>
                <a:cs typeface="+mn-cs"/>
              </a:rPr>
              <a:t> </a:t>
            </a:r>
          </a:p>
          <a:p>
            <a:r>
              <a:rPr lang="en-AU" sz="1200" b="1" kern="1200" dirty="0">
                <a:solidFill>
                  <a:schemeClr val="tx1"/>
                </a:solidFill>
                <a:effectLst/>
                <a:latin typeface="+mn-lt"/>
                <a:ea typeface="+mn-ea"/>
                <a:cs typeface="+mn-cs"/>
              </a:rPr>
              <a:t>So what is leadership?</a:t>
            </a:r>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	We can define leadership as the organising, directing, coordinating, supporting and motivation of others in pursuit of a common goal or goals.</a:t>
            </a:r>
          </a:p>
          <a:p>
            <a:r>
              <a:rPr lang="en-AU" sz="1200" b="1" kern="1200" dirty="0">
                <a:solidFill>
                  <a:schemeClr val="tx1"/>
                </a:solidFill>
                <a:effectLst/>
                <a:latin typeface="+mn-lt"/>
                <a:ea typeface="+mn-ea"/>
                <a:cs typeface="+mn-cs"/>
              </a:rPr>
              <a:t>	</a:t>
            </a:r>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	And there are several things we need to be aware in terms of leadership:</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	</a:t>
            </a:r>
            <a:r>
              <a:rPr lang="en-AU" sz="1200" b="1" kern="1200" dirty="0">
                <a:solidFill>
                  <a:schemeClr val="tx1"/>
                </a:solidFill>
                <a:effectLst/>
                <a:latin typeface="+mn-lt"/>
                <a:ea typeface="+mn-ea"/>
                <a:cs typeface="+mn-cs"/>
              </a:rPr>
              <a:t>It is reciprocal</a:t>
            </a:r>
            <a:r>
              <a:rPr lang="en-AU" sz="1200" kern="1200" dirty="0">
                <a:solidFill>
                  <a:schemeClr val="tx1"/>
                </a:solidFill>
                <a:effectLst/>
                <a:latin typeface="+mn-lt"/>
                <a:ea typeface="+mn-ea"/>
                <a:cs typeface="+mn-cs"/>
              </a:rPr>
              <a:t> – you cannot have a leader without followers</a:t>
            </a:r>
          </a:p>
          <a:p>
            <a:r>
              <a:rPr lang="en-AU" sz="1200" b="1" kern="1200" dirty="0">
                <a:solidFill>
                  <a:schemeClr val="tx1"/>
                </a:solidFill>
                <a:effectLst/>
                <a:latin typeface="+mn-lt"/>
                <a:ea typeface="+mn-ea"/>
                <a:cs typeface="+mn-cs"/>
              </a:rPr>
              <a:t>	It can be transactional</a:t>
            </a:r>
            <a:r>
              <a:rPr lang="en-AU" sz="1200" kern="1200" dirty="0">
                <a:solidFill>
                  <a:schemeClr val="tx1"/>
                </a:solidFill>
                <a:effectLst/>
                <a:latin typeface="+mn-lt"/>
                <a:ea typeface="+mn-ea"/>
                <a:cs typeface="+mn-cs"/>
              </a:rPr>
              <a:t> – an exchange based process where the leader provides services with the followers addressing the leader’s needs.</a:t>
            </a:r>
          </a:p>
          <a:p>
            <a:r>
              <a:rPr lang="en-AU" sz="1200" b="1" kern="1200" dirty="0">
                <a:solidFill>
                  <a:schemeClr val="tx1"/>
                </a:solidFill>
                <a:effectLst/>
                <a:latin typeface="+mn-lt"/>
                <a:ea typeface="+mn-ea"/>
                <a:cs typeface="+mn-cs"/>
              </a:rPr>
              <a:t>	Leadership is often described as transformational</a:t>
            </a:r>
            <a:r>
              <a:rPr lang="en-AU" sz="1200" kern="1200" dirty="0">
                <a:solidFill>
                  <a:schemeClr val="tx1"/>
                </a:solidFill>
                <a:effectLst/>
                <a:latin typeface="+mn-lt"/>
                <a:ea typeface="+mn-ea"/>
                <a:cs typeface="+mn-cs"/>
              </a:rPr>
              <a:t> – it is often expected that leadership will transform group members – by increasing member satisfaction etc.</a:t>
            </a:r>
          </a:p>
          <a:p>
            <a:r>
              <a:rPr lang="en-AU" sz="1200" b="1" kern="1200" dirty="0">
                <a:solidFill>
                  <a:schemeClr val="tx1"/>
                </a:solidFill>
                <a:effectLst/>
                <a:latin typeface="+mn-lt"/>
                <a:ea typeface="+mn-ea"/>
                <a:cs typeface="+mn-cs"/>
              </a:rPr>
              <a:t>	Leadership is a cooperative endeavour </a:t>
            </a:r>
            <a:r>
              <a:rPr lang="en-AU" sz="1200" kern="1200" dirty="0">
                <a:solidFill>
                  <a:schemeClr val="tx1"/>
                </a:solidFill>
                <a:effectLst/>
                <a:latin typeface="+mn-lt"/>
                <a:ea typeface="+mn-ea"/>
                <a:cs typeface="+mn-cs"/>
              </a:rPr>
              <a:t>– facilitates the attainment of both the leader’s objectives and the follower’s objectives.</a:t>
            </a:r>
          </a:p>
          <a:p>
            <a:r>
              <a:rPr lang="en-AU" sz="1200" b="1" kern="1200" dirty="0">
                <a:solidFill>
                  <a:schemeClr val="tx1"/>
                </a:solidFill>
                <a:effectLst/>
                <a:latin typeface="+mn-lt"/>
                <a:ea typeface="+mn-ea"/>
                <a:cs typeface="+mn-cs"/>
              </a:rPr>
              <a:t>	It is adaptive and goal-seeking</a:t>
            </a:r>
            <a:r>
              <a:rPr lang="en-AU" sz="1200" kern="1200" dirty="0">
                <a:solidFill>
                  <a:schemeClr val="tx1"/>
                </a:solidFill>
                <a:effectLst/>
                <a:latin typeface="+mn-lt"/>
                <a:ea typeface="+mn-ea"/>
                <a:cs typeface="+mn-cs"/>
              </a:rPr>
              <a:t>.</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KEY TAKEAWEAY – IN ORDER TO BE AN EFFECTIVE LEADER YOU NEED TO UNDERSTAND GROUP DYNAMICS.</a:t>
            </a: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4</a:t>
            </a:fld>
            <a:endParaRPr lang="en-AU"/>
          </a:p>
        </p:txBody>
      </p:sp>
    </p:spTree>
    <p:extLst>
      <p:ext uri="{BB962C8B-B14F-4D97-AF65-F5344CB8AC3E}">
        <p14:creationId xmlns:p14="http://schemas.microsoft.com/office/powerpoint/2010/main" val="3897501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kern="1200" dirty="0">
                <a:solidFill>
                  <a:schemeClr val="tx1"/>
                </a:solidFill>
                <a:effectLst/>
                <a:latin typeface="+mn-lt"/>
                <a:ea typeface="+mn-ea"/>
                <a:cs typeface="+mn-cs"/>
              </a:rPr>
              <a:t>What do Leaders do?</a:t>
            </a:r>
          </a:p>
          <a:p>
            <a:endParaRPr lang="en-AU" sz="1200" kern="1200" dirty="0">
              <a:solidFill>
                <a:schemeClr val="tx1"/>
              </a:solidFill>
              <a:effectLst/>
              <a:latin typeface="+mn-lt"/>
              <a:ea typeface="+mn-ea"/>
              <a:cs typeface="+mn-cs"/>
            </a:endParaRPr>
          </a:p>
          <a:p>
            <a:r>
              <a:rPr lang="en-AU" sz="1200" b="1" i="1" u="sng" kern="1200" dirty="0">
                <a:solidFill>
                  <a:schemeClr val="tx1"/>
                </a:solidFill>
                <a:effectLst/>
                <a:latin typeface="+mn-lt"/>
                <a:ea typeface="+mn-ea"/>
                <a:cs typeface="+mn-cs"/>
              </a:rPr>
              <a:t>Go through slide</a:t>
            </a:r>
            <a:r>
              <a:rPr lang="en-AU" sz="1200" b="1" kern="1200" dirty="0">
                <a:solidFill>
                  <a:schemeClr val="tx1"/>
                </a:solidFill>
                <a:effectLst/>
                <a:latin typeface="+mn-lt"/>
                <a:ea typeface="+mn-ea"/>
                <a:cs typeface="+mn-cs"/>
              </a:rPr>
              <a:t>.</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People are more positively disposed towards relational leadership in the main whilst at the same time there is a gender bias towards male leadership. Somewhat confusing in that research shows females tend be stronger than males in terms of relational leadership. New research coming out shows effective groups are also a function of team composition – group function is affected by gender composition – in other words when the majority of the group is male and led by a female and vice versa.</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And these findings reflect cross-culturally across the globe.</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Social Identity theory adds the following:</a:t>
            </a:r>
          </a:p>
          <a:p>
            <a:r>
              <a:rPr lang="en-AU" sz="1200" kern="1200" dirty="0">
                <a:solidFill>
                  <a:schemeClr val="tx1"/>
                </a:solidFill>
                <a:effectLst/>
                <a:latin typeface="+mn-lt"/>
                <a:ea typeface="+mn-ea"/>
                <a:cs typeface="+mn-cs"/>
              </a:rPr>
              <a:t>	Leaders must fit-in and reflect and shape the groups identity.</a:t>
            </a:r>
          </a:p>
          <a:p>
            <a:r>
              <a:rPr lang="en-AU" sz="1200" kern="1200" dirty="0">
                <a:solidFill>
                  <a:schemeClr val="tx1"/>
                </a:solidFill>
                <a:effectLst/>
                <a:latin typeface="+mn-lt"/>
                <a:ea typeface="+mn-ea"/>
                <a:cs typeface="+mn-cs"/>
              </a:rPr>
              <a:t>	Effective leaders tend to minimise qualities that set them apart from the group.</a:t>
            </a:r>
          </a:p>
          <a:p>
            <a:r>
              <a:rPr lang="en-AU" sz="1200" kern="1200" dirty="0">
                <a:solidFill>
                  <a:schemeClr val="tx1"/>
                </a:solidFill>
                <a:effectLst/>
                <a:latin typeface="+mn-lt"/>
                <a:ea typeface="+mn-ea"/>
                <a:cs typeface="+mn-cs"/>
              </a:rPr>
              <a:t>	Effective leaders strengthen group identity.</a:t>
            </a: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5</a:t>
            </a:fld>
            <a:endParaRPr lang="en-AU"/>
          </a:p>
        </p:txBody>
      </p:sp>
    </p:spTree>
    <p:extLst>
      <p:ext uri="{BB962C8B-B14F-4D97-AF65-F5344CB8AC3E}">
        <p14:creationId xmlns:p14="http://schemas.microsoft.com/office/powerpoint/2010/main" val="2055087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Performance in Groups</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People working in groups invariably have problems coordinating their efforts and making something happen but a great deal of the worlds work is achieved in groups. </a:t>
            </a:r>
            <a:r>
              <a:rPr lang="en-AU" sz="1200" b="1" dirty="0">
                <a:effectLst/>
                <a:latin typeface="Calibri" panose="020F0502020204030204" pitchFamily="34" charset="0"/>
                <a:ea typeface="Calibri" panose="020F0502020204030204" pitchFamily="34" charset="0"/>
                <a:cs typeface="Times New Roman" panose="02020603050405020304" pitchFamily="18" charset="0"/>
              </a:rPr>
              <a:t>Performance or the quality of group outputs depends to a large extent on how well the individual group members can combine their individual contribution into a group contribution.</a:t>
            </a: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Process loss.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Groups tend to perform better than individuals. But this is not a given – procedures must be put in place to maximise their performance. There is a classic study on group process and productivity by Ivan Steiner that talks about the concept of process loss – which stipulates that performance effectiveness is reduced by the actions, operations and dynamics of that group that prevent it from achieving its full potential by – </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Reduced effort</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Faulty group processes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Coordination problems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Ineffective leadership.</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formula is: </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Actual productivity is equal to potential productivity less process loss.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And what Steiner is referring to is that as group workers try to work collectively there are factors in their group that work against that – it could be poor communication, it could be a key group member is absent, it could be task assignment goes wrong – tasks go to the wrong people. It could be that the leader does not coordinate effectively, does not pay attention to the relations between group members. So there are many factors that can cause productivity loss through process loss.</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Let’s look more closely at one aspect of process loss that seems to affect students the most</a:t>
            </a:r>
            <a:endParaRPr lang="en-AU" sz="105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6</a:t>
            </a:fld>
            <a:endParaRPr lang="en-AU"/>
          </a:p>
        </p:txBody>
      </p:sp>
    </p:spTree>
    <p:extLst>
      <p:ext uri="{BB962C8B-B14F-4D97-AF65-F5344CB8AC3E}">
        <p14:creationId xmlns:p14="http://schemas.microsoft.com/office/powerpoint/2010/main" val="16611824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spcAft>
                <a:spcPts val="800"/>
              </a:spcAft>
            </a:pPr>
            <a:r>
              <a:rPr lang="en-AU" sz="1200" b="1" dirty="0">
                <a:effectLst/>
                <a:latin typeface="Calibri" panose="020F0502020204030204" pitchFamily="34" charset="0"/>
                <a:ea typeface="Calibri" panose="020F0502020204030204" pitchFamily="34" charset="0"/>
                <a:cs typeface="Times New Roman" panose="02020603050405020304" pitchFamily="18" charset="0"/>
              </a:rPr>
              <a:t>Social Loafing or free riding</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Calibri" panose="020F050202020403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what we refer to as the process of social loafing – the situation where one or more group members do not put all they can into the task – where individual members can hide a lack of contribution under the umbrella of diffused responsibility – where responsibility for the task is spread over the whole group.</a:t>
            </a:r>
          </a:p>
          <a:p>
            <a:pPr marL="342900" lvl="0" indent="-342900">
              <a:lnSpc>
                <a:spcPct val="150000"/>
              </a:lnSpc>
              <a:spcAft>
                <a:spcPts val="800"/>
              </a:spcAft>
              <a:buFont typeface="Calibri" panose="020F0502020204030204" pitchFamily="34" charset="0"/>
              <a:buChar char="-"/>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This is known as the Ringelmann effect in honour of the person who first documented the fact. Which states that:</a:t>
            </a:r>
          </a:p>
          <a:p>
            <a:pPr>
              <a:lnSpc>
                <a:spcPct val="150000"/>
              </a:lnSpc>
              <a:spcAft>
                <a:spcPts val="0"/>
              </a:spcAft>
            </a:pPr>
            <a:endParaRPr lang="en-AU" sz="1100" dirty="0">
              <a:effectLst/>
              <a:latin typeface="Times New Roman" panose="02020603050405020304" pitchFamily="18" charset="0"/>
              <a:ea typeface="Times New Roman" panose="02020603050405020304" pitchFamily="18" charset="0"/>
            </a:endParaRPr>
          </a:p>
          <a:p>
            <a:pPr>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People become less productive when they work with others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That this loss of efficiency increases with group size</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Ringelmann identified two types of process loss:</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Firstly, </a:t>
            </a: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coordination losses</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 as groups increase in size productivity efficiency is reduced due to coordination problems. Just think of 10 people carrying a log – there will be those putting maximum effort in and those who are barely contributing.</a:t>
            </a:r>
          </a:p>
          <a:p>
            <a:pPr marL="457200">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Secondly the issue of </a:t>
            </a: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social loafing or free riding</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Which tends to complicate coordination problems. </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7</a:t>
            </a:fld>
            <a:endParaRPr lang="en-AU"/>
          </a:p>
        </p:txBody>
      </p:sp>
    </p:spTree>
    <p:extLst>
      <p:ext uri="{BB962C8B-B14F-4D97-AF65-F5344CB8AC3E}">
        <p14:creationId xmlns:p14="http://schemas.microsoft.com/office/powerpoint/2010/main" val="2404830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Slide 24- Social Loafing – Dealing with the problem</a:t>
            </a:r>
          </a:p>
          <a:p>
            <a:pPr>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So how do you deal with this? How do you try to maximise group output by reducing the position where people tend to coast along at the others expense?</a:t>
            </a:r>
          </a:p>
          <a:p>
            <a:pPr marL="457200">
              <a:lnSpc>
                <a:spcPct val="150000"/>
              </a:lnSpc>
              <a:spcAft>
                <a:spcPts val="800"/>
              </a:spcAft>
            </a:pPr>
            <a:endParaRPr lang="en-AU" sz="1200" kern="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kern="1200" dirty="0">
                <a:effectLst/>
                <a:latin typeface="Calibri" panose="020F0502020204030204" pitchFamily="34" charset="0"/>
                <a:ea typeface="Calibri" panose="020F0502020204030204" pitchFamily="34" charset="0"/>
                <a:cs typeface="Times New Roman" panose="02020603050405020304" pitchFamily="18" charset="0"/>
              </a:rPr>
              <a:t>Several options:</a:t>
            </a:r>
          </a:p>
          <a:p>
            <a:pPr marL="457200">
              <a:lnSpc>
                <a:spcPct val="150000"/>
              </a:lnSpc>
              <a:spcAft>
                <a:spcPts val="800"/>
              </a:spcAft>
            </a:pP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Increase identifiability</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 to make each individuals contribution to the group task known to others. Avoid the situation where everyone’s efforts are pooled with no distinct role definition</a:t>
            </a:r>
            <a:r>
              <a:rPr lang="en-AU" sz="1200" kern="1200" baseline="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amongst group members.</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Minimise free</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-riding by making the group as small as possible. As groups grow in size so you are going to find more free riding.</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Set clear specific goals </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groups that are working towards clear goals tend to loaf a bit less. If those group goals can be associated with specific individual goals so the opportunity for free riding will be reduced.</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You can increase engagement </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by building in task interdependence. Free riding is the worst where individuals can complete their tasks without a high level of collaboration. If you can link group member’s performance together so </a:t>
            </a: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person A</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cannot complete their task until </a:t>
            </a: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person B</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 has completed their task, then this interdependence of tasks will serve to minimise free riding.</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50000"/>
              </a:lnSpc>
              <a:spcAft>
                <a:spcPts val="800"/>
              </a:spcAft>
            </a:pPr>
            <a:r>
              <a:rPr lang="en-AU" sz="1200" b="1" kern="1200" dirty="0">
                <a:effectLst/>
                <a:latin typeface="Calibri" panose="020F0502020204030204" pitchFamily="34" charset="0"/>
                <a:ea typeface="Times New Roman" panose="02020603050405020304" pitchFamily="18" charset="0"/>
                <a:cs typeface="Times New Roman" panose="02020603050405020304" pitchFamily="18" charset="0"/>
              </a:rPr>
              <a:t>There is research </a:t>
            </a:r>
            <a:r>
              <a:rPr lang="en-AU" sz="1200" kern="1200" dirty="0">
                <a:effectLst/>
                <a:latin typeface="Calibri" panose="020F0502020204030204" pitchFamily="34" charset="0"/>
                <a:ea typeface="Times New Roman" panose="02020603050405020304" pitchFamily="18" charset="0"/>
                <a:cs typeface="Times New Roman" panose="02020603050405020304" pitchFamily="18" charset="0"/>
              </a:rPr>
              <a:t>which shows that if individuals strongly identify with their groups so free riding can be minimised. The object is to get individuals working for the group not just themselves.  </a:t>
            </a:r>
            <a:endParaRPr lang="en-AU" sz="105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8</a:t>
            </a:fld>
            <a:endParaRPr lang="en-AU"/>
          </a:p>
        </p:txBody>
      </p:sp>
    </p:spTree>
    <p:extLst>
      <p:ext uri="{BB962C8B-B14F-4D97-AF65-F5344CB8AC3E}">
        <p14:creationId xmlns:p14="http://schemas.microsoft.com/office/powerpoint/2010/main" val="3377119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kern="1200" dirty="0">
                <a:solidFill>
                  <a:schemeClr val="tx1"/>
                </a:solidFill>
                <a:effectLst/>
                <a:latin typeface="+mn-lt"/>
                <a:ea typeface="+mn-ea"/>
                <a:cs typeface="+mn-cs"/>
              </a:rPr>
              <a:t>Group Size</a:t>
            </a:r>
          </a:p>
          <a:p>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Size is a very interesting phenomenon in group dynamics. Groups can range in size and the important thing to note here is that as the group increases in size so the group dynamic changes.</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A group with 50 members will need over 1200 relationships to link each member to every other member. So you would be aware of the management and communication costs that rise exponentially as the size of the group membership grows. It takes a lot more effort to coordinate and communicate between 8 members of a group than it does for a three-member group. </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The diagram shows that as group size increases and communication tends to become more and more uneven. In both cases here one person will tend to dominate communication. In the 3-person group we can see that one person speaks over 45% of the time, the second about 39% and the third less than 20% so there is a bit of evenness there. </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In the 8-member group we still have one person speaking for about 40% of the time, but the next person speaks for less than 20% and the other 5 speak for less than 10% of the time with the last person hardly speaking at all.</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In</a:t>
            </a:r>
            <a:r>
              <a:rPr lang="en-AU" sz="1200" kern="1200" baseline="0" dirty="0">
                <a:solidFill>
                  <a:schemeClr val="tx1"/>
                </a:solidFill>
                <a:effectLst/>
                <a:latin typeface="+mn-lt"/>
                <a:ea typeface="+mn-ea"/>
                <a:cs typeface="+mn-cs"/>
              </a:rPr>
              <a:t> the 3 member group the person who contributed the least still contributed more than the second highest contributor in the 8 person group.</a:t>
            </a:r>
          </a:p>
          <a:p>
            <a:endParaRPr lang="en-AU" sz="1200" kern="1200" dirty="0">
              <a:solidFill>
                <a:schemeClr val="tx1"/>
              </a:solidFill>
              <a:effectLst/>
              <a:latin typeface="+mn-lt"/>
              <a:ea typeface="+mn-ea"/>
              <a:cs typeface="+mn-cs"/>
            </a:endParaRPr>
          </a:p>
          <a:p>
            <a:r>
              <a:rPr lang="en-AU" sz="1200" kern="1200" dirty="0">
                <a:solidFill>
                  <a:schemeClr val="tx1"/>
                </a:solidFill>
                <a:effectLst/>
                <a:latin typeface="+mn-lt"/>
                <a:ea typeface="+mn-ea"/>
                <a:cs typeface="+mn-cs"/>
              </a:rPr>
              <a:t>So as groups increase in size the quality of inter-communication decreases dramatically. And this is a direct function of the costs of managing communication. You will probably know what it means in a group to give everyone equal speaking time.</a:t>
            </a:r>
          </a:p>
          <a:p>
            <a:endParaRPr lang="en-AU" dirty="0"/>
          </a:p>
        </p:txBody>
      </p:sp>
      <p:sp>
        <p:nvSpPr>
          <p:cNvPr id="4" name="Slide Number Placeholder 3"/>
          <p:cNvSpPr>
            <a:spLocks noGrp="1"/>
          </p:cNvSpPr>
          <p:nvPr>
            <p:ph type="sldNum" sz="quarter" idx="10"/>
          </p:nvPr>
        </p:nvSpPr>
        <p:spPr/>
        <p:txBody>
          <a:bodyPr/>
          <a:lstStyle/>
          <a:p>
            <a:fld id="{D987053E-8DFE-4886-BD41-97119B65FF02}" type="slidenum">
              <a:rPr lang="en-AU" smtClean="0"/>
              <a:t>9</a:t>
            </a:fld>
            <a:endParaRPr lang="en-AU"/>
          </a:p>
        </p:txBody>
      </p:sp>
    </p:spTree>
    <p:extLst>
      <p:ext uri="{BB962C8B-B14F-4D97-AF65-F5344CB8AC3E}">
        <p14:creationId xmlns:p14="http://schemas.microsoft.com/office/powerpoint/2010/main" val="3039598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94EA3-A72E-4613-B279-37358A8EEE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30FEBCDF-99FD-41DD-9E56-D5780309D6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1764E73A-8DB2-48E1-BC63-2CF250F81291}"/>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0C14F610-1C1E-4A59-BFAB-98E65576048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5C0D66D-7D09-492B-87E9-9E87A22C0C9C}"/>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4064311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6A9F7-9F37-4B17-889D-5A7E28E313DF}"/>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2966B746-D882-480F-B2DE-C71D5CB635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E5790DA-F1D0-4B18-A9E6-CD88C9FC227C}"/>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22C305D3-C685-4592-9F40-D0A1ED42FB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723DF2B-D86A-4B01-87EF-D0AC1382EC1D}"/>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1383547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470DD1-DEA2-444B-AD83-08BFBC269E9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248D086-C7E8-4CF4-AC27-FCAB9BF214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41F10CB-8618-4E8F-8697-9F1B84E611EF}"/>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FDF969AE-DFFF-4381-96FF-A2599FA8D39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0BDFAB7-6997-46C9-9E5C-840194B08BD4}"/>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3275699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_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940E8D6-300A-EC4E-9A82-8E5FF0C767D0}"/>
              </a:ext>
            </a:extLst>
          </p:cNvPr>
          <p:cNvSpPr/>
          <p:nvPr userDrawn="1"/>
        </p:nvSpPr>
        <p:spPr>
          <a:xfrm>
            <a:off x="-1" y="1"/>
            <a:ext cx="12192001" cy="1202633"/>
          </a:xfrm>
          <a:prstGeom prst="rect">
            <a:avLst/>
          </a:prstGeom>
          <a:solidFill>
            <a:srgbClr val="3436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b="1" i="0" dirty="0">
              <a:solidFill>
                <a:srgbClr val="343638"/>
              </a:solidFill>
              <a:latin typeface="Montserrat" pitchFamily="2" charset="77"/>
            </a:endParaRPr>
          </a:p>
        </p:txBody>
      </p:sp>
      <p:sp>
        <p:nvSpPr>
          <p:cNvPr id="13" name="Title 1">
            <a:extLst>
              <a:ext uri="{FF2B5EF4-FFF2-40B4-BE49-F238E27FC236}">
                <a16:creationId xmlns:a16="http://schemas.microsoft.com/office/drawing/2014/main" id="{F330D4FA-A435-6F40-AF7C-09CB2861BD9F}"/>
              </a:ext>
            </a:extLst>
          </p:cNvPr>
          <p:cNvSpPr>
            <a:spLocks noGrp="1"/>
          </p:cNvSpPr>
          <p:nvPr>
            <p:ph type="title"/>
          </p:nvPr>
        </p:nvSpPr>
        <p:spPr>
          <a:xfrm>
            <a:off x="561664" y="1"/>
            <a:ext cx="10515600" cy="1202633"/>
          </a:xfrm>
        </p:spPr>
        <p:txBody>
          <a:bodyPr lIns="90000" tIns="46800" rIns="90000" bIns="46800">
            <a:normAutofit/>
          </a:bodyPr>
          <a:lstStyle>
            <a:lvl1pPr>
              <a:defRPr sz="3200" cap="none" baseline="0">
                <a:solidFill>
                  <a:srgbClr val="FFEC00"/>
                </a:solidFill>
              </a:defRPr>
            </a:lvl1pPr>
          </a:lstStyle>
          <a:p>
            <a:r>
              <a:rPr lang="en-GB" dirty="0"/>
              <a:t>Click to edit Master title style</a:t>
            </a:r>
            <a:endParaRPr lang="en-US" dirty="0"/>
          </a:p>
        </p:txBody>
      </p:sp>
      <p:sp>
        <p:nvSpPr>
          <p:cNvPr id="14" name="Text Placeholder 2">
            <a:extLst>
              <a:ext uri="{FF2B5EF4-FFF2-40B4-BE49-F238E27FC236}">
                <a16:creationId xmlns:a16="http://schemas.microsoft.com/office/drawing/2014/main" id="{8A5C92E7-459D-D445-8484-6DE7DF9E718B}"/>
              </a:ext>
            </a:extLst>
          </p:cNvPr>
          <p:cNvSpPr>
            <a:spLocks noGrp="1"/>
          </p:cNvSpPr>
          <p:nvPr>
            <p:ph type="body" sz="quarter" idx="11"/>
          </p:nvPr>
        </p:nvSpPr>
        <p:spPr>
          <a:xfrm>
            <a:off x="561664" y="1654629"/>
            <a:ext cx="10790189" cy="3875314"/>
          </a:xfrm>
        </p:spPr>
        <p:txBody>
          <a:bodyPr/>
          <a:lstStyle>
            <a:lvl1pPr>
              <a:defRPr sz="2000" b="1" i="0">
                <a:solidFill>
                  <a:srgbClr val="343638"/>
                </a:solidFill>
                <a:latin typeface="Montserrat" pitchFamily="2" charset="77"/>
              </a:defRPr>
            </a:lvl1pPr>
            <a:lvl2pPr>
              <a:lnSpc>
                <a:spcPct val="100000"/>
              </a:lnSpc>
              <a:spcBef>
                <a:spcPts val="0"/>
              </a:spcBef>
              <a:spcAft>
                <a:spcPts val="600"/>
              </a:spcAft>
              <a:defRPr sz="1600" b="0" i="0">
                <a:solidFill>
                  <a:srgbClr val="343638"/>
                </a:solidFill>
                <a:latin typeface="Open Sans Light" panose="020B0306030504020204" pitchFamily="34" charset="0"/>
                <a:ea typeface="Open Sans Light" panose="020B0306030504020204" pitchFamily="34" charset="0"/>
                <a:cs typeface="Open Sans Light" panose="020B0306030504020204" pitchFamily="34" charset="0"/>
              </a:defRPr>
            </a:lvl2pPr>
            <a:lvl3pPr marL="360363" indent="-180975">
              <a:lnSpc>
                <a:spcPct val="100000"/>
              </a:lnSpc>
              <a:spcBef>
                <a:spcPts val="0"/>
              </a:spcBef>
              <a:tabLst/>
              <a:defRPr sz="1600" b="0" i="0">
                <a:solidFill>
                  <a:srgbClr val="343638"/>
                </a:solidFill>
                <a:latin typeface="Open Sans Light" panose="020B0306030504020204" pitchFamily="34" charset="0"/>
                <a:ea typeface="Open Sans Light" panose="020B0306030504020204" pitchFamily="34" charset="0"/>
                <a:cs typeface="Open Sans Light" panose="020B0306030504020204" pitchFamily="34" charset="0"/>
              </a:defRPr>
            </a:lvl3pPr>
            <a:lvl4pPr marL="533400" indent="-130175">
              <a:lnSpc>
                <a:spcPct val="100000"/>
              </a:lnSpc>
              <a:spcBef>
                <a:spcPts val="0"/>
              </a:spcBef>
              <a:tabLst/>
              <a:defRPr sz="1600" b="0" i="0">
                <a:solidFill>
                  <a:srgbClr val="343638"/>
                </a:solidFill>
                <a:latin typeface="Open Sans Light" panose="020B0306030504020204" pitchFamily="34" charset="0"/>
                <a:ea typeface="Open Sans Light" panose="020B0306030504020204" pitchFamily="34" charset="0"/>
                <a:cs typeface="Open Sans Light" panose="020B0306030504020204" pitchFamily="34" charset="0"/>
              </a:defRPr>
            </a:lvl4pPr>
            <a:lvl5pPr marL="714375" indent="-180975">
              <a:lnSpc>
                <a:spcPct val="100000"/>
              </a:lnSpc>
              <a:spcBef>
                <a:spcPts val="0"/>
              </a:spcBef>
              <a:tabLst/>
              <a:defRPr sz="1600" b="0" i="0">
                <a:solidFill>
                  <a:srgbClr val="343638"/>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80745827"/>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_6">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940E8D6-300A-EC4E-9A82-8E5FF0C767D0}"/>
              </a:ext>
            </a:extLst>
          </p:cNvPr>
          <p:cNvSpPr/>
          <p:nvPr userDrawn="1"/>
        </p:nvSpPr>
        <p:spPr>
          <a:xfrm>
            <a:off x="0" y="1"/>
            <a:ext cx="5263979" cy="6857999"/>
          </a:xfrm>
          <a:prstGeom prst="rect">
            <a:avLst/>
          </a:prstGeom>
          <a:solidFill>
            <a:srgbClr val="DEDE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b="1" i="0" dirty="0">
              <a:latin typeface="Montserrat" pitchFamily="2" charset="77"/>
            </a:endParaRPr>
          </a:p>
        </p:txBody>
      </p:sp>
      <p:sp>
        <p:nvSpPr>
          <p:cNvPr id="4" name="Text Placeholder 3">
            <a:extLst>
              <a:ext uri="{FF2B5EF4-FFF2-40B4-BE49-F238E27FC236}">
                <a16:creationId xmlns:a16="http://schemas.microsoft.com/office/drawing/2014/main" id="{088B0EFA-3F34-0E4E-876D-DD157F392899}"/>
              </a:ext>
            </a:extLst>
          </p:cNvPr>
          <p:cNvSpPr>
            <a:spLocks noGrp="1"/>
          </p:cNvSpPr>
          <p:nvPr>
            <p:ph type="body" sz="quarter" idx="13"/>
          </p:nvPr>
        </p:nvSpPr>
        <p:spPr>
          <a:xfrm>
            <a:off x="6096000" y="2097088"/>
            <a:ext cx="4746171" cy="2351088"/>
          </a:xfrm>
        </p:spPr>
        <p:txBody>
          <a:bodyPr/>
          <a:lstStyle>
            <a:lvl1pPr>
              <a:defRPr b="1" i="0">
                <a:latin typeface="Montserrat" pitchFamily="2" charset="77"/>
              </a:defRPr>
            </a:lvl1pPr>
            <a:lvl2pPr>
              <a:defRPr sz="1600"/>
            </a:lvl2pPr>
            <a:lvl3pPr>
              <a:defRPr sz="1600"/>
            </a:lvl3pPr>
            <a:lvl4pPr>
              <a:defRPr sz="1600"/>
            </a:lvl4pPr>
            <a:lvl5pPr>
              <a:defRPr sz="16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1" name="Content Placeholder 2">
            <a:extLst>
              <a:ext uri="{FF2B5EF4-FFF2-40B4-BE49-F238E27FC236}">
                <a16:creationId xmlns:a16="http://schemas.microsoft.com/office/drawing/2014/main" id="{492B58B2-F493-734C-8C62-6F498C948669}"/>
              </a:ext>
            </a:extLst>
          </p:cNvPr>
          <p:cNvSpPr>
            <a:spLocks noGrp="1"/>
          </p:cNvSpPr>
          <p:nvPr>
            <p:ph idx="1" hasCustomPrompt="1"/>
          </p:nvPr>
        </p:nvSpPr>
        <p:spPr>
          <a:xfrm>
            <a:off x="546808" y="1068758"/>
            <a:ext cx="3945117" cy="1069140"/>
          </a:xfrm>
          <a:prstGeom prst="rect">
            <a:avLst/>
          </a:prstGeom>
        </p:spPr>
        <p:txBody>
          <a:bodyPr lIns="90000" tIns="46800" rIns="90000" bIns="46800">
            <a:spAutoFit/>
          </a:bodyPr>
          <a:lstStyle>
            <a:lvl1pPr marL="0" indent="0">
              <a:lnSpc>
                <a:spcPts val="3820"/>
              </a:lnSpc>
              <a:spcBef>
                <a:spcPts val="0"/>
              </a:spcBef>
              <a:spcAft>
                <a:spcPts val="3600"/>
              </a:spcAft>
              <a:buFontTx/>
              <a:buNone/>
              <a:defRPr sz="3600" b="1" i="0" cap="none" baseline="0">
                <a:solidFill>
                  <a:srgbClr val="343638"/>
                </a:solidFill>
                <a:latin typeface="Montserrat ExtraBold" pitchFamily="2" charset="77"/>
              </a:defRPr>
            </a:lvl1pPr>
            <a:lvl2pPr marL="0" indent="0">
              <a:buFontTx/>
              <a:buNone/>
              <a:defRPr sz="1800">
                <a:solidFill>
                  <a:srgbClr val="4B4F53"/>
                </a:solidFill>
                <a:latin typeface="Open Sans" panose="020B0606030504020204" pitchFamily="34" charset="0"/>
                <a:ea typeface="Open Sans" panose="020B0606030504020204" pitchFamily="34" charset="0"/>
                <a:cs typeface="Open Sans" panose="020B0606030504020204" pitchFamily="34" charset="0"/>
              </a:defRPr>
            </a:lvl2pPr>
            <a:lvl3pPr marL="914377" indent="0">
              <a:buFontTx/>
              <a:buNone/>
              <a:defRPr sz="1800"/>
            </a:lvl3pPr>
            <a:lvl4pPr marL="1371566" indent="0">
              <a:buFontTx/>
              <a:buNone/>
              <a:defRPr sz="1800"/>
            </a:lvl4pPr>
            <a:lvl5pPr marL="1828754" indent="0">
              <a:buFontTx/>
              <a:buNone/>
              <a:defRPr sz="1800"/>
            </a:lvl5pPr>
          </a:lstStyle>
          <a:p>
            <a:pPr lvl="0"/>
            <a:r>
              <a:rPr lang="en-US" dirty="0"/>
              <a:t>EDIT MASTER TEXT STYLES</a:t>
            </a:r>
          </a:p>
        </p:txBody>
      </p:sp>
      <p:sp>
        <p:nvSpPr>
          <p:cNvPr id="6" name="Content Placeholder 2">
            <a:extLst>
              <a:ext uri="{FF2B5EF4-FFF2-40B4-BE49-F238E27FC236}">
                <a16:creationId xmlns:a16="http://schemas.microsoft.com/office/drawing/2014/main" id="{4E981326-7A3A-9349-9B37-4C09076C740B}"/>
              </a:ext>
            </a:extLst>
          </p:cNvPr>
          <p:cNvSpPr>
            <a:spLocks noGrp="1"/>
          </p:cNvSpPr>
          <p:nvPr>
            <p:ph idx="14" hasCustomPrompt="1"/>
          </p:nvPr>
        </p:nvSpPr>
        <p:spPr>
          <a:xfrm>
            <a:off x="546808" y="2445082"/>
            <a:ext cx="3945117" cy="710067"/>
          </a:xfrm>
          <a:prstGeom prst="rect">
            <a:avLst/>
          </a:prstGeom>
        </p:spPr>
        <p:txBody>
          <a:bodyPr lIns="90000" tIns="46800" rIns="90000" bIns="46800">
            <a:spAutoFit/>
          </a:bodyPr>
          <a:lstStyle>
            <a:lvl1pPr marL="0" indent="0">
              <a:lnSpc>
                <a:spcPct val="100000"/>
              </a:lnSpc>
              <a:spcBef>
                <a:spcPts val="0"/>
              </a:spcBef>
              <a:spcAft>
                <a:spcPts val="3600"/>
              </a:spcAft>
              <a:buFontTx/>
              <a:buNone/>
              <a:defRPr sz="2000" b="1" i="0" cap="none" baseline="0">
                <a:solidFill>
                  <a:srgbClr val="343638"/>
                </a:solidFill>
                <a:latin typeface="Montserrat" pitchFamily="2" charset="77"/>
              </a:defRPr>
            </a:lvl1pPr>
            <a:lvl2pPr marL="0" indent="0">
              <a:buFontTx/>
              <a:buNone/>
              <a:defRPr sz="1800">
                <a:solidFill>
                  <a:srgbClr val="4B4F53"/>
                </a:solidFill>
                <a:latin typeface="Open Sans" panose="020B0606030504020204" pitchFamily="34" charset="0"/>
                <a:ea typeface="Open Sans" panose="020B0606030504020204" pitchFamily="34" charset="0"/>
                <a:cs typeface="Open Sans" panose="020B0606030504020204" pitchFamily="34" charset="0"/>
              </a:defRPr>
            </a:lvl2pPr>
            <a:lvl3pPr marL="914377" indent="0">
              <a:buFontTx/>
              <a:buNone/>
              <a:defRPr sz="1800"/>
            </a:lvl3pPr>
            <a:lvl4pPr marL="1371566" indent="0">
              <a:buFontTx/>
              <a:buNone/>
              <a:defRPr sz="1800"/>
            </a:lvl4pPr>
            <a:lvl5pPr marL="1828754" indent="0">
              <a:buFontTx/>
              <a:buNone/>
              <a:defRPr sz="1800"/>
            </a:lvl5pPr>
          </a:lstStyle>
          <a:p>
            <a:pPr lvl="0"/>
            <a:r>
              <a:rPr lang="en-GB" dirty="0"/>
              <a:t>Click to edit Master title style</a:t>
            </a:r>
            <a:endParaRPr lang="en-US" dirty="0"/>
          </a:p>
        </p:txBody>
      </p:sp>
    </p:spTree>
    <p:extLst>
      <p:ext uri="{BB962C8B-B14F-4D97-AF65-F5344CB8AC3E}">
        <p14:creationId xmlns:p14="http://schemas.microsoft.com/office/powerpoint/2010/main" val="3227654662"/>
      </p:ext>
    </p:extLst>
  </p:cSld>
  <p:clrMapOvr>
    <a:masterClrMapping/>
  </p:clrMapOvr>
  <p:extLst>
    <p:ext uri="{DCECCB84-F9BA-43D5-87BE-67443E8EF086}">
      <p15:sldGuideLst xmlns:p15="http://schemas.microsoft.com/office/powerpoint/2012/main">
        <p15:guide id="1" orient="horz" pos="1366">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mparison Layou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4213" y="2333299"/>
            <a:ext cx="5675588" cy="37285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199" y="2333299"/>
            <a:ext cx="5675589" cy="372854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Slide Number Placeholder 6"/>
          <p:cNvSpPr>
            <a:spLocks noGrp="1"/>
          </p:cNvSpPr>
          <p:nvPr>
            <p:ph type="sldNum" sz="quarter" idx="12"/>
          </p:nvPr>
        </p:nvSpPr>
        <p:spPr/>
        <p:txBody>
          <a:bodyPr/>
          <a:lstStyle/>
          <a:p>
            <a:fld id="{5D49465A-8857-432B-B8F7-DAABA936F9E1}" type="slidenum">
              <a:rPr lang="en-AU" smtClean="0"/>
              <a:t>‹#›</a:t>
            </a:fld>
            <a:endParaRPr lang="en-AU"/>
          </a:p>
        </p:txBody>
      </p:sp>
      <p:sp>
        <p:nvSpPr>
          <p:cNvPr id="8" name="Title 1"/>
          <p:cNvSpPr>
            <a:spLocks noGrp="1"/>
          </p:cNvSpPr>
          <p:nvPr>
            <p:ph type="title"/>
          </p:nvPr>
        </p:nvSpPr>
        <p:spPr>
          <a:xfrm>
            <a:off x="344212" y="183825"/>
            <a:ext cx="11503576" cy="1325563"/>
          </a:xfrm>
        </p:spPr>
        <p:txBody>
          <a:bodyPr/>
          <a:lstStyle>
            <a:lvl1pPr>
              <a:lnSpc>
                <a:spcPct val="100000"/>
              </a:lnSpc>
              <a:defRPr/>
            </a:lvl1pPr>
          </a:lstStyle>
          <a:p>
            <a:r>
              <a:rPr lang="en-US" dirty="0"/>
              <a:t>Click to edit Master title style</a:t>
            </a:r>
            <a:endParaRPr lang="en-AU" dirty="0"/>
          </a:p>
        </p:txBody>
      </p:sp>
      <p:sp>
        <p:nvSpPr>
          <p:cNvPr id="6" name="Text Placeholder 2"/>
          <p:cNvSpPr>
            <a:spLocks noGrp="1"/>
          </p:cNvSpPr>
          <p:nvPr>
            <p:ph type="body" idx="13"/>
          </p:nvPr>
        </p:nvSpPr>
        <p:spPr>
          <a:xfrm>
            <a:off x="344211" y="1509387"/>
            <a:ext cx="5675588" cy="823912"/>
          </a:xfrm>
        </p:spPr>
        <p:txBody>
          <a:bodyPr anchor="b">
            <a:noAutofit/>
          </a:bodyPr>
          <a:lstStyle>
            <a:lvl1pPr marL="0" indent="0">
              <a:buNone/>
              <a:defRPr lang="en-US" sz="2400" b="0" i="0" u="none" kern="120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9" name="Text Placeholder 2"/>
          <p:cNvSpPr>
            <a:spLocks noGrp="1"/>
          </p:cNvSpPr>
          <p:nvPr>
            <p:ph type="body" idx="14"/>
          </p:nvPr>
        </p:nvSpPr>
        <p:spPr>
          <a:xfrm>
            <a:off x="6172199" y="1509387"/>
            <a:ext cx="5675588" cy="823912"/>
          </a:xfrm>
        </p:spPr>
        <p:txBody>
          <a:bodyPr anchor="b">
            <a:normAutofit/>
          </a:bodyPr>
          <a:lstStyle>
            <a:lvl1pPr marL="0" indent="0">
              <a:buNone/>
              <a:defRPr lang="en-US" sz="2400" b="0" i="0" u="none" kern="120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Tree>
    <p:extLst>
      <p:ext uri="{BB962C8B-B14F-4D97-AF65-F5344CB8AC3E}">
        <p14:creationId xmlns:p14="http://schemas.microsoft.com/office/powerpoint/2010/main" val="19836785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12191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ctrTitle"/>
          </p:nvPr>
        </p:nvSpPr>
        <p:spPr>
          <a:xfrm>
            <a:off x="914400" y="3355848"/>
            <a:ext cx="107696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AU"/>
              <a:t>Click to edit Master title style</a:t>
            </a:r>
            <a:endParaRPr kumimoji="0" lang="en-US"/>
          </a:p>
        </p:txBody>
      </p:sp>
      <p:sp>
        <p:nvSpPr>
          <p:cNvPr id="3" name="Subtitle 2"/>
          <p:cNvSpPr>
            <a:spLocks noGrp="1"/>
          </p:cNvSpPr>
          <p:nvPr>
            <p:ph type="subTitle" idx="1"/>
          </p:nvPr>
        </p:nvSpPr>
        <p:spPr>
          <a:xfrm>
            <a:off x="914400" y="1828800"/>
            <a:ext cx="107696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AU"/>
              <a:t>Click to edit Master subtitle style</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
        <p:nvSpPr>
          <p:cNvPr id="10" name="Rectangle 9"/>
          <p:cNvSpPr/>
          <p:nvPr/>
        </p:nvSpPr>
        <p:spPr bwMode="invGray">
          <a:xfrm>
            <a:off x="0" y="5128334"/>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Tree>
    <p:extLst>
      <p:ext uri="{BB962C8B-B14F-4D97-AF65-F5344CB8AC3E}">
        <p14:creationId xmlns:p14="http://schemas.microsoft.com/office/powerpoint/2010/main" val="3874816739"/>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5448"/>
            <a:ext cx="10972800" cy="1252728"/>
          </a:xfrm>
        </p:spPr>
        <p:txBody>
          <a:bodyPr/>
          <a:lstStyle/>
          <a:p>
            <a:r>
              <a:rPr kumimoji="0" lang="en-AU"/>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83283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12192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12" name="Rectangle 11"/>
          <p:cNvSpPr/>
          <p:nvPr/>
        </p:nvSpPr>
        <p:spPr bwMode="invGray">
          <a:xfrm>
            <a:off x="0" y="260252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1"/>
          <p:cNvSpPr>
            <a:spLocks noGrp="1"/>
          </p:cNvSpPr>
          <p:nvPr>
            <p:ph type="title"/>
          </p:nvPr>
        </p:nvSpPr>
        <p:spPr>
          <a:xfrm>
            <a:off x="999744" y="118872"/>
            <a:ext cx="10684256"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987552" y="1828800"/>
            <a:ext cx="10696448"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AU"/>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8907506"/>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Content Placeholder 2"/>
          <p:cNvSpPr>
            <a:spLocks noGrp="1"/>
          </p:cNvSpPr>
          <p:nvPr>
            <p:ph sz="half" idx="1"/>
          </p:nvPr>
        </p:nvSpPr>
        <p:spPr>
          <a:xfrm>
            <a:off x="609600" y="1773936"/>
            <a:ext cx="53848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Content Placeholder 3"/>
          <p:cNvSpPr>
            <a:spLocks noGrp="1"/>
          </p:cNvSpPr>
          <p:nvPr>
            <p:ph sz="half" idx="2"/>
          </p:nvPr>
        </p:nvSpPr>
        <p:spPr>
          <a:xfrm>
            <a:off x="6197600" y="1773936"/>
            <a:ext cx="53848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853918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AU"/>
              <a:t>Click to edit Master title style</a:t>
            </a:r>
            <a:endParaRPr kumimoji="0" lang="en-US"/>
          </a:p>
        </p:txBody>
      </p:sp>
      <p:sp>
        <p:nvSpPr>
          <p:cNvPr id="3" name="Text Placeholder 2"/>
          <p:cNvSpPr>
            <a:spLocks noGrp="1"/>
          </p:cNvSpPr>
          <p:nvPr>
            <p:ph type="body" idx="1"/>
          </p:nvPr>
        </p:nvSpPr>
        <p:spPr>
          <a:xfrm>
            <a:off x="609600" y="1698988"/>
            <a:ext cx="5386917"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4" name="Content Placeholder 3"/>
          <p:cNvSpPr>
            <a:spLocks noGrp="1"/>
          </p:cNvSpPr>
          <p:nvPr>
            <p:ph sz="half" idx="2"/>
          </p:nvPr>
        </p:nvSpPr>
        <p:spPr>
          <a:xfrm>
            <a:off x="609600" y="2449512"/>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Text Placeholder 4"/>
          <p:cNvSpPr>
            <a:spLocks noGrp="1"/>
          </p:cNvSpPr>
          <p:nvPr>
            <p:ph type="body" sz="quarter" idx="3"/>
          </p:nvPr>
        </p:nvSpPr>
        <p:spPr>
          <a:xfrm>
            <a:off x="6193368" y="1698988"/>
            <a:ext cx="5389033"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AU"/>
              <a:t>Click to edit Master text styles</a:t>
            </a:r>
          </a:p>
        </p:txBody>
      </p:sp>
      <p:sp>
        <p:nvSpPr>
          <p:cNvPr id="6" name="Content Placeholder 5"/>
          <p:cNvSpPr>
            <a:spLocks noGrp="1"/>
          </p:cNvSpPr>
          <p:nvPr>
            <p:ph sz="quarter" idx="4"/>
          </p:nvPr>
        </p:nvSpPr>
        <p:spPr>
          <a:xfrm>
            <a:off x="6193368" y="2449512"/>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5371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1DE81-0230-437A-AB19-B327AD9F121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5756DB4-D813-4B46-92DA-4E402C4163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9EB4CC7-831A-4D76-B9ED-E85C5E92E088}"/>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6708756A-ADF5-48FA-9688-41BAC001356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85B3BB9-E677-473F-BBF6-8855269CF2CD}"/>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23152435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7484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80675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784" y="152400"/>
            <a:ext cx="3364992" cy="978408"/>
          </a:xfrm>
        </p:spPr>
        <p:txBody>
          <a:bodyPr vert="horz" lIns="73152" rIns="45720" bIns="0" rtlCol="0" anchor="b">
            <a:normAutofit/>
            <a:sp3d prstMaterial="matte"/>
          </a:bodyPr>
          <a:lstStyle>
            <a:lvl1pPr algn="l">
              <a:defRPr sz="2000" b="0"/>
            </a:lvl1pPr>
            <a:extLst/>
          </a:lstStyle>
          <a:p>
            <a:r>
              <a:rPr kumimoji="0" lang="en-AU"/>
              <a:t>Click to edit Master title style</a:t>
            </a:r>
            <a:endParaRPr kumimoji="0" lang="en-US"/>
          </a:p>
        </p:txBody>
      </p:sp>
      <p:sp>
        <p:nvSpPr>
          <p:cNvPr id="3" name="Content Placeholder 2"/>
          <p:cNvSpPr>
            <a:spLocks noGrp="1"/>
          </p:cNvSpPr>
          <p:nvPr>
            <p:ph idx="1"/>
          </p:nvPr>
        </p:nvSpPr>
        <p:spPr>
          <a:xfrm>
            <a:off x="4025837" y="1743134"/>
            <a:ext cx="7894188"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Text Placeholder 3"/>
          <p:cNvSpPr>
            <a:spLocks noGrp="1"/>
          </p:cNvSpPr>
          <p:nvPr>
            <p:ph type="body" sz="half" idx="2"/>
          </p:nvPr>
        </p:nvSpPr>
        <p:spPr>
          <a:xfrm>
            <a:off x="223784" y="1730018"/>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
        <p:nvSpPr>
          <p:cNvPr id="12" name="Rectangle 11"/>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bwMode="invGray">
          <a:xfrm>
            <a:off x="3807649" y="0"/>
            <a:ext cx="6096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Tree>
    <p:extLst>
      <p:ext uri="{BB962C8B-B14F-4D97-AF65-F5344CB8AC3E}">
        <p14:creationId xmlns:p14="http://schemas.microsoft.com/office/powerpoint/2010/main" val="14425807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9456" y="155448"/>
            <a:ext cx="3366867" cy="978408"/>
          </a:xfrm>
        </p:spPr>
        <p:txBody>
          <a:bodyPr lIns="73152" bIns="0" anchor="b">
            <a:sp3d prstMaterial="matte"/>
          </a:bodyPr>
          <a:lstStyle>
            <a:lvl1pPr algn="l">
              <a:defRPr sz="2000" b="0"/>
            </a:lvl1pPr>
            <a:extLst/>
          </a:lstStyle>
          <a:p>
            <a:r>
              <a:rPr kumimoji="0" lang="en-AU"/>
              <a:t>Click to edit Master title style</a:t>
            </a:r>
            <a:endParaRPr kumimoji="0" lang="en-US"/>
          </a:p>
        </p:txBody>
      </p:sp>
      <p:sp>
        <p:nvSpPr>
          <p:cNvPr id="3" name="Picture Placeholder 2"/>
          <p:cNvSpPr>
            <a:spLocks noGrp="1"/>
          </p:cNvSpPr>
          <p:nvPr>
            <p:ph type="pic" idx="1"/>
          </p:nvPr>
        </p:nvSpPr>
        <p:spPr>
          <a:xfrm>
            <a:off x="3871741" y="1484808"/>
            <a:ext cx="8329863"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AU"/>
              <a:t>Drag picture to placeholder or click icon to add</a:t>
            </a:r>
            <a:endParaRPr kumimoji="0" lang="en-US" dirty="0"/>
          </a:p>
        </p:txBody>
      </p:sp>
      <p:sp>
        <p:nvSpPr>
          <p:cNvPr id="4" name="Text Placeholder 3"/>
          <p:cNvSpPr>
            <a:spLocks noGrp="1"/>
          </p:cNvSpPr>
          <p:nvPr>
            <p:ph type="body" sz="half" idx="2"/>
          </p:nvPr>
        </p:nvSpPr>
        <p:spPr>
          <a:xfrm>
            <a:off x="219456" y="1728216"/>
            <a:ext cx="329184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AU"/>
              <a:t>Click to edit Master text styles</a:t>
            </a:r>
          </a:p>
        </p:txBody>
      </p:sp>
      <p:sp>
        <p:nvSpPr>
          <p:cNvPr id="5" name="Date Placeholder 4"/>
          <p:cNvSpPr>
            <a:spLocks noGrp="1"/>
          </p:cNvSpPr>
          <p:nvPr>
            <p:ph type="dt" sz="half" idx="10"/>
          </p:nvPr>
        </p:nvSpPr>
        <p:spPr>
          <a:xfrm>
            <a:off x="219456" y="1170432"/>
            <a:ext cx="3364992" cy="201168"/>
          </a:xfrm>
        </p:spPr>
        <p:txBody>
          <a:bodyPr/>
          <a:lstStyle/>
          <a:p>
            <a:endParaRPr lang="en-US" dirty="0"/>
          </a:p>
        </p:txBody>
      </p:sp>
      <p:sp>
        <p:nvSpPr>
          <p:cNvPr id="11" name="Rectangle 10"/>
          <p:cNvSpPr/>
          <p:nvPr/>
        </p:nvSpPr>
        <p:spPr>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9" name="Rectangle 8"/>
          <p:cNvSpPr/>
          <p:nvPr/>
        </p:nvSpPr>
        <p:spPr bwMode="invGray">
          <a:xfrm>
            <a:off x="3807649" y="0"/>
            <a:ext cx="6096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6" name="Footer Placeholder 5"/>
          <p:cNvSpPr>
            <a:spLocks noGrp="1"/>
          </p:cNvSpPr>
          <p:nvPr>
            <p:ph type="ftr" sz="quarter" idx="11"/>
          </p:nvPr>
        </p:nvSpPr>
        <p:spPr>
          <a:xfrm>
            <a:off x="4047744" y="1170432"/>
            <a:ext cx="6925056" cy="201168"/>
          </a:xfrm>
        </p:spPr>
        <p:txBody>
          <a:bodyPr/>
          <a:lstStyle>
            <a:lvl1pPr>
              <a:defRPr>
                <a:solidFill>
                  <a:schemeClr val="bg1">
                    <a:shade val="50000"/>
                  </a:schemeClr>
                </a:solidFill>
              </a:defRPr>
            </a:lvl1pPr>
          </a:lstStyle>
          <a:p>
            <a:endParaRPr lang="en-US" dirty="0"/>
          </a:p>
        </p:txBody>
      </p:sp>
      <p:sp>
        <p:nvSpPr>
          <p:cNvPr id="7" name="Slide Number Placeholder 6"/>
          <p:cNvSpPr>
            <a:spLocks noGrp="1"/>
          </p:cNvSpPr>
          <p:nvPr>
            <p:ph type="sldNum" sz="quarter" idx="12"/>
          </p:nvPr>
        </p:nvSpPr>
        <p:spPr>
          <a:xfrm>
            <a:off x="11119104" y="1170432"/>
            <a:ext cx="978485" cy="201168"/>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2517605"/>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71699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8798560" y="0"/>
            <a:ext cx="6096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8" name="Rectangle 7"/>
          <p:cNvSpPr/>
          <p:nvPr/>
        </p:nvSpPr>
        <p:spPr bwMode="ltGray">
          <a:xfrm>
            <a:off x="8863584" y="0"/>
            <a:ext cx="33528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Vertical Title 1"/>
          <p:cNvSpPr>
            <a:spLocks noGrp="1"/>
          </p:cNvSpPr>
          <p:nvPr>
            <p:ph type="title" orient="vert"/>
          </p:nvPr>
        </p:nvSpPr>
        <p:spPr>
          <a:xfrm>
            <a:off x="9042400" y="274641"/>
            <a:ext cx="2540000" cy="5851525"/>
          </a:xfrm>
        </p:spPr>
        <p:txBody>
          <a:bodyPr vert="eaVert"/>
          <a:lstStyle/>
          <a:p>
            <a:r>
              <a:rPr kumimoji="0" lang="en-AU"/>
              <a:t>Click to edit Master title style</a:t>
            </a:r>
            <a:endParaRPr kumimoji="0" lang="en-US"/>
          </a:p>
        </p:txBody>
      </p:sp>
      <p:sp>
        <p:nvSpPr>
          <p:cNvPr id="3" name="Vertical Text Placeholder 2"/>
          <p:cNvSpPr>
            <a:spLocks noGrp="1"/>
          </p:cNvSpPr>
          <p:nvPr>
            <p:ph type="body" orient="vert" idx="1"/>
          </p:nvPr>
        </p:nvSpPr>
        <p:spPr>
          <a:xfrm>
            <a:off x="609600" y="304801"/>
            <a:ext cx="8026400" cy="5851525"/>
          </a:xfrm>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3520796" y="6377460"/>
            <a:ext cx="511520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83461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userDrawn="1">
  <p:cSld name="2_Title Slide">
    <p:spTree>
      <p:nvGrpSpPr>
        <p:cNvPr id="1" name=""/>
        <p:cNvGrpSpPr/>
        <p:nvPr/>
      </p:nvGrpSpPr>
      <p:grpSpPr>
        <a:xfrm>
          <a:off x="0" y="0"/>
          <a:ext cx="0" cy="0"/>
          <a:chOff x="0" y="0"/>
          <a:chExt cx="0" cy="0"/>
        </a:xfrm>
      </p:grpSpPr>
      <p:pic>
        <p:nvPicPr>
          <p:cNvPr id="7" name="Picture 6" descr="ATC Building powerpoint.jpg"/>
          <p:cNvPicPr>
            <a:picLocks noChangeAspect="1"/>
          </p:cNvPicPr>
          <p:nvPr userDrawn="1"/>
        </p:nvPicPr>
        <p:blipFill rotWithShape="1">
          <a:blip r:embed="rId2">
            <a:extLst>
              <a:ext uri="{28A0092B-C50C-407E-A947-70E740481C1C}">
                <a14:useLocalDpi xmlns:a14="http://schemas.microsoft.com/office/drawing/2010/main" val="0"/>
              </a:ext>
            </a:extLst>
          </a:blip>
          <a:srcRect r="11220"/>
          <a:stretch/>
        </p:blipFill>
        <p:spPr>
          <a:xfrm>
            <a:off x="0" y="-1"/>
            <a:ext cx="12192000" cy="6866467"/>
          </a:xfrm>
          <a:prstGeom prst="rect">
            <a:avLst/>
          </a:prstGeom>
        </p:spPr>
      </p:pic>
      <p:pic>
        <p:nvPicPr>
          <p:cNvPr id="8" name="Picture 7"/>
          <p:cNvPicPr>
            <a:picLocks noChangeAspect="1"/>
          </p:cNvPicPr>
          <p:nvPr userDrawn="1"/>
        </p:nvPicPr>
        <p:blipFill>
          <a:blip r:embed="rId3"/>
          <a:stretch>
            <a:fillRect/>
          </a:stretch>
        </p:blipFill>
        <p:spPr>
          <a:xfrm>
            <a:off x="8357446" y="5346700"/>
            <a:ext cx="3275753" cy="927100"/>
          </a:xfrm>
          <a:prstGeom prst="rect">
            <a:avLst/>
          </a:prstGeom>
        </p:spPr>
      </p:pic>
      <p:pic>
        <p:nvPicPr>
          <p:cNvPr id="9" name="Picture 8" descr="DVC Bubbles.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820" y="528709"/>
            <a:ext cx="10899999" cy="4354227"/>
          </a:xfrm>
          <a:prstGeom prst="rect">
            <a:avLst/>
          </a:prstGeom>
        </p:spPr>
      </p:pic>
      <p:sp>
        <p:nvSpPr>
          <p:cNvPr id="11" name="Text Placeholder 9"/>
          <p:cNvSpPr>
            <a:spLocks noGrp="1"/>
          </p:cNvSpPr>
          <p:nvPr>
            <p:ph type="body" sz="quarter" idx="13" hasCustomPrompt="1"/>
          </p:nvPr>
        </p:nvSpPr>
        <p:spPr>
          <a:xfrm>
            <a:off x="393700" y="1042390"/>
            <a:ext cx="6934201" cy="1324139"/>
          </a:xfrm>
          <a:prstGeom prst="rect">
            <a:avLst/>
          </a:prstGeom>
        </p:spPr>
        <p:txBody>
          <a:bodyPr/>
          <a:lstStyle>
            <a:lvl1pPr marL="0" indent="0">
              <a:defRPr sz="3600" baseline="0">
                <a:solidFill>
                  <a:schemeClr val="tx1"/>
                </a:solidFill>
              </a:defRPr>
            </a:lvl1pPr>
          </a:lstStyle>
          <a:p>
            <a:pPr lvl="0"/>
            <a:r>
              <a:rPr lang="en-US" dirty="0"/>
              <a:t>Presentation title</a:t>
            </a:r>
          </a:p>
        </p:txBody>
      </p:sp>
      <p:sp>
        <p:nvSpPr>
          <p:cNvPr id="12" name="Text Placeholder 13"/>
          <p:cNvSpPr>
            <a:spLocks noGrp="1"/>
          </p:cNvSpPr>
          <p:nvPr>
            <p:ph type="body" sz="quarter" idx="14" hasCustomPrompt="1"/>
          </p:nvPr>
        </p:nvSpPr>
        <p:spPr>
          <a:xfrm>
            <a:off x="406400" y="3564291"/>
            <a:ext cx="5511800" cy="1239760"/>
          </a:xfrm>
          <a:prstGeom prst="rect">
            <a:avLst/>
          </a:prstGeom>
        </p:spPr>
        <p:txBody>
          <a:bodyPr/>
          <a:lstStyle>
            <a:lvl1pPr marL="0" indent="0">
              <a:defRPr baseline="0"/>
            </a:lvl1pPr>
          </a:lstStyle>
          <a:p>
            <a:pPr lvl="0"/>
            <a:r>
              <a:rPr lang="en-US" dirty="0"/>
              <a:t>Presenter</a:t>
            </a:r>
          </a:p>
        </p:txBody>
      </p:sp>
      <p:pic>
        <p:nvPicPr>
          <p:cNvPr id="13" name="Picture 7" descr="swin logo v.png"/>
          <p:cNvPicPr>
            <a:picLocks noChangeAspect="1"/>
          </p:cNvPicPr>
          <p:nvPr userDrawn="1"/>
        </p:nvPicPr>
        <p:blipFill>
          <a:blip r:embed="rId5"/>
          <a:srcRect/>
          <a:stretch>
            <a:fillRect/>
          </a:stretch>
        </p:blipFill>
        <p:spPr bwMode="auto">
          <a:xfrm>
            <a:off x="10265834" y="0"/>
            <a:ext cx="1926167" cy="2882900"/>
          </a:xfrm>
          <a:prstGeom prst="rect">
            <a:avLst/>
          </a:prstGeom>
          <a:noFill/>
          <a:ln w="9525">
            <a:noFill/>
            <a:miter lim="800000"/>
            <a:headEnd/>
            <a:tailEnd/>
          </a:ln>
        </p:spPr>
      </p:pic>
    </p:spTree>
    <p:extLst>
      <p:ext uri="{BB962C8B-B14F-4D97-AF65-F5344CB8AC3E}">
        <p14:creationId xmlns:p14="http://schemas.microsoft.com/office/powerpoint/2010/main" val="298192751"/>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Box 5"/>
          <p:cNvSpPr txBox="1"/>
          <p:nvPr userDrawn="1"/>
        </p:nvSpPr>
        <p:spPr>
          <a:xfrm>
            <a:off x="9450918" y="228601"/>
            <a:ext cx="2247900"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5" name="Rectangle 7"/>
          <p:cNvSpPr/>
          <p:nvPr userDrawn="1"/>
        </p:nvSpPr>
        <p:spPr>
          <a:xfrm>
            <a:off x="11794067" y="1"/>
            <a:ext cx="397933"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6" name="Rectangle 8"/>
          <p:cNvSpPr/>
          <p:nvPr userDrawn="1"/>
        </p:nvSpPr>
        <p:spPr>
          <a:xfrm>
            <a:off x="11794067" y="293689"/>
            <a:ext cx="402167"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 </a:t>
            </a:r>
          </a:p>
        </p:txBody>
      </p:sp>
      <p:sp>
        <p:nvSpPr>
          <p:cNvPr id="9" name="Title 1"/>
          <p:cNvSpPr>
            <a:spLocks noGrp="1"/>
          </p:cNvSpPr>
          <p:nvPr>
            <p:ph type="title" hasCustomPrompt="1"/>
          </p:nvPr>
        </p:nvSpPr>
        <p:spPr>
          <a:xfrm>
            <a:off x="501652" y="285751"/>
            <a:ext cx="8515349"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1" name="Content Placeholder 2"/>
          <p:cNvSpPr>
            <a:spLocks noGrp="1"/>
          </p:cNvSpPr>
          <p:nvPr>
            <p:ph idx="1" hasCustomPrompt="1"/>
          </p:nvPr>
        </p:nvSpPr>
        <p:spPr>
          <a:xfrm>
            <a:off x="518584" y="1647825"/>
            <a:ext cx="11190816" cy="4330700"/>
          </a:xfrm>
          <a:prstGeom prst="rect">
            <a:avLst/>
          </a:prstGeom>
        </p:spPr>
        <p:txBody>
          <a:bodyPr/>
          <a:lstStyle>
            <a:lvl1pPr marL="360000" indent="-360000">
              <a:lnSpc>
                <a:spcPct val="100000"/>
              </a:lnSpc>
              <a:spcBef>
                <a:spcPts val="1200"/>
              </a:spcBef>
              <a:spcAft>
                <a:spcPts val="600"/>
              </a:spcAft>
              <a:buClr>
                <a:schemeClr val="bg1"/>
              </a:buClr>
              <a:buFont typeface="Arial" pitchFamily="34" charset="0"/>
              <a:buChar char="-"/>
              <a:defRPr sz="2400">
                <a:solidFill>
                  <a:schemeClr val="bg1"/>
                </a:solidFill>
              </a:defRPr>
            </a:lvl1pPr>
            <a:lvl2pPr marL="720000" indent="-360000">
              <a:lnSpc>
                <a:spcPct val="100000"/>
              </a:lnSpc>
              <a:spcBef>
                <a:spcPts val="0"/>
              </a:spcBef>
              <a:buClr>
                <a:schemeClr val="bg1"/>
              </a:buClr>
              <a:buFont typeface="Arial" pitchFamily="34" charset="0"/>
              <a:buChar char="-"/>
              <a:defRPr sz="2400">
                <a:solidFill>
                  <a:schemeClr val="bg1"/>
                </a:solidFill>
              </a:defRPr>
            </a:lvl2pPr>
            <a:lvl3pPr marL="1080000" indent="-360000">
              <a:lnSpc>
                <a:spcPct val="100000"/>
              </a:lnSpc>
              <a:spcBef>
                <a:spcPts val="600"/>
              </a:spcBef>
              <a:buClr>
                <a:schemeClr val="bg1"/>
              </a:buClr>
              <a:buFont typeface="Arial" pitchFamily="34" charset="0"/>
              <a:buChar char="-"/>
              <a:defRPr sz="2200">
                <a:solidFill>
                  <a:schemeClr val="bg1"/>
                </a:solidFill>
              </a:defRPr>
            </a:lvl3pPr>
            <a:lvl4pPr>
              <a:buNone/>
              <a:defRPr sz="2400">
                <a:solidFill>
                  <a:schemeClr val="tx1"/>
                </a:solidFill>
              </a:defRPr>
            </a:lvl4pPr>
            <a:lvl5pPr>
              <a:buNone/>
              <a:defRPr sz="2400">
                <a:solidFill>
                  <a:schemeClr val="tx1"/>
                </a:solidFill>
              </a:defRPr>
            </a:lvl5pPr>
          </a:lstStyle>
          <a:p>
            <a:pPr lvl="0"/>
            <a:r>
              <a:rPr lang="en-US" dirty="0"/>
              <a:t>Level 1 point</a:t>
            </a:r>
          </a:p>
          <a:p>
            <a:pPr lvl="1"/>
            <a:r>
              <a:rPr lang="en-US" dirty="0"/>
              <a:t>Level 2 point</a:t>
            </a:r>
          </a:p>
          <a:p>
            <a:pPr lvl="2"/>
            <a:r>
              <a:rPr lang="en-US" dirty="0"/>
              <a:t>Level 3 point</a:t>
            </a:r>
          </a:p>
        </p:txBody>
      </p:sp>
      <p:sp>
        <p:nvSpPr>
          <p:cNvPr id="12" name="Slide Number Placeholder 4"/>
          <p:cNvSpPr>
            <a:spLocks noGrp="1"/>
          </p:cNvSpPr>
          <p:nvPr>
            <p:ph type="sldNum" sz="quarter" idx="10"/>
          </p:nvPr>
        </p:nvSpPr>
        <p:spPr>
          <a:xfrm>
            <a:off x="8864600" y="6470651"/>
            <a:ext cx="28448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13" name="Text Placeholder 9"/>
          <p:cNvSpPr>
            <a:spLocks noGrp="1"/>
          </p:cNvSpPr>
          <p:nvPr>
            <p:ph type="body" sz="quarter" idx="11" hasCustomPrompt="1"/>
          </p:nvPr>
        </p:nvSpPr>
        <p:spPr>
          <a:xfrm>
            <a:off x="501653" y="971551"/>
            <a:ext cx="11163300"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4" name="TextBox 13"/>
          <p:cNvSpPr txBox="1"/>
          <p:nvPr userDrawn="1"/>
        </p:nvSpPr>
        <p:spPr>
          <a:xfrm>
            <a:off x="406401" y="6486526"/>
            <a:ext cx="5956300"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1122701391"/>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Title Slide no im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3093C11-A994-E549-B042-382B08986623}"/>
              </a:ext>
            </a:extLst>
          </p:cNvPr>
          <p:cNvSpPr>
            <a:spLocks noGrp="1"/>
          </p:cNvSpPr>
          <p:nvPr>
            <p:ph type="ctrTitle" hasCustomPrompt="1"/>
          </p:nvPr>
        </p:nvSpPr>
        <p:spPr>
          <a:xfrm>
            <a:off x="718929" y="2445781"/>
            <a:ext cx="7152861" cy="865622"/>
          </a:xfrm>
          <a:prstGeom prst="rect">
            <a:avLst/>
          </a:prstGeom>
        </p:spPr>
        <p:txBody>
          <a:bodyPr wrap="square" anchor="t" anchorCtr="0">
            <a:spAutoFit/>
          </a:bodyPr>
          <a:lstStyle>
            <a:lvl1pPr algn="l">
              <a:lnSpc>
                <a:spcPts val="6620"/>
              </a:lnSpc>
              <a:defRPr sz="5400" b="0" i="0" cap="none" baseline="0">
                <a:solidFill>
                  <a:srgbClr val="000000"/>
                </a:solidFill>
                <a:latin typeface="Barlow Light" pitchFamily="2" charset="77"/>
                <a:ea typeface="DIN 2014 Light" panose="020B0404020202020204" pitchFamily="34" charset="77"/>
              </a:defRPr>
            </a:lvl1pPr>
          </a:lstStyle>
          <a:p>
            <a:r>
              <a:rPr lang="en-US" dirty="0"/>
              <a:t>Click to edit title</a:t>
            </a:r>
          </a:p>
        </p:txBody>
      </p:sp>
      <p:sp>
        <p:nvSpPr>
          <p:cNvPr id="4" name="Subtitle 2">
            <a:extLst>
              <a:ext uri="{FF2B5EF4-FFF2-40B4-BE49-F238E27FC236}">
                <a16:creationId xmlns:a16="http://schemas.microsoft.com/office/drawing/2014/main" id="{19EECD76-5546-394C-A08F-DB8E115F0080}"/>
              </a:ext>
            </a:extLst>
          </p:cNvPr>
          <p:cNvSpPr>
            <a:spLocks noGrp="1"/>
          </p:cNvSpPr>
          <p:nvPr>
            <p:ph type="subTitle" idx="1" hasCustomPrompt="1"/>
          </p:nvPr>
        </p:nvSpPr>
        <p:spPr>
          <a:xfrm>
            <a:off x="718929" y="3382499"/>
            <a:ext cx="7152861" cy="432811"/>
          </a:xfrm>
          <a:prstGeom prst="rect">
            <a:avLst/>
          </a:prstGeom>
        </p:spPr>
        <p:txBody>
          <a:bodyPr wrap="square" anchor="t" anchorCtr="0">
            <a:spAutoFit/>
          </a:bodyPr>
          <a:lstStyle>
            <a:lvl1pPr marL="0" indent="0" algn="l">
              <a:lnSpc>
                <a:spcPts val="2860"/>
              </a:lnSpc>
              <a:spcAft>
                <a:spcPts val="0"/>
              </a:spcAft>
              <a:buNone/>
              <a:defRPr sz="2400" b="0" i="0" cap="none" baseline="0">
                <a:solidFill>
                  <a:srgbClr val="000000"/>
                </a:solidFill>
                <a:latin typeface="Barlow Light" pitchFamily="2" charset="77"/>
                <a:ea typeface="DIN 2014 Light" panose="020B0404020202020204" pitchFamily="34" charset="77"/>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dirty="0"/>
              <a:t>Click to edit subtitle</a:t>
            </a:r>
            <a:endParaRPr lang="en-US" dirty="0"/>
          </a:p>
        </p:txBody>
      </p:sp>
      <p:sp>
        <p:nvSpPr>
          <p:cNvPr id="5" name="Text Placeholder 3">
            <a:extLst>
              <a:ext uri="{FF2B5EF4-FFF2-40B4-BE49-F238E27FC236}">
                <a16:creationId xmlns:a16="http://schemas.microsoft.com/office/drawing/2014/main" id="{B35A7696-ECE8-C940-A4FE-4B77CA605C4E}"/>
              </a:ext>
            </a:extLst>
          </p:cNvPr>
          <p:cNvSpPr>
            <a:spLocks noGrp="1"/>
          </p:cNvSpPr>
          <p:nvPr>
            <p:ph type="body" sz="quarter" idx="10" hasCustomPrompt="1"/>
          </p:nvPr>
        </p:nvSpPr>
        <p:spPr>
          <a:xfrm>
            <a:off x="718929" y="4114378"/>
            <a:ext cx="3497815" cy="284578"/>
          </a:xfrm>
          <a:prstGeom prst="rect">
            <a:avLst/>
          </a:prstGeom>
        </p:spPr>
        <p:txBody>
          <a:bodyPr>
            <a:normAutofit/>
          </a:bodyPr>
          <a:lstStyle>
            <a:lvl1pPr marL="0" indent="0" algn="l">
              <a:buFontTx/>
              <a:buNone/>
              <a:defRPr sz="1400" b="1" i="0">
                <a:solidFill>
                  <a:srgbClr val="000000"/>
                </a:solidFill>
                <a:latin typeface="Barlow SemiBold" pitchFamily="2" charset="77"/>
                <a:ea typeface="DIN 2014 Demi" panose="020B0504020202020204" pitchFamily="34" charset="77"/>
                <a:cs typeface="Open Sans" panose="020B0606030504020204" pitchFamily="34" charset="0"/>
              </a:defRPr>
            </a:lvl1pPr>
          </a:lstStyle>
          <a:p>
            <a:pPr lvl="0"/>
            <a:r>
              <a:rPr lang="en-GB" dirty="0"/>
              <a:t>Presented by Name </a:t>
            </a:r>
            <a:r>
              <a:rPr lang="en-GB" dirty="0" err="1"/>
              <a:t>Lastname</a:t>
            </a:r>
            <a:endParaRPr lang="en-GB" dirty="0"/>
          </a:p>
        </p:txBody>
      </p:sp>
      <p:sp>
        <p:nvSpPr>
          <p:cNvPr id="6" name="Text Placeholder 3">
            <a:extLst>
              <a:ext uri="{FF2B5EF4-FFF2-40B4-BE49-F238E27FC236}">
                <a16:creationId xmlns:a16="http://schemas.microsoft.com/office/drawing/2014/main" id="{CDC6E18F-FA4E-DF49-843E-38F72D48BA93}"/>
              </a:ext>
            </a:extLst>
          </p:cNvPr>
          <p:cNvSpPr>
            <a:spLocks noGrp="1"/>
          </p:cNvSpPr>
          <p:nvPr>
            <p:ph type="body" sz="quarter" idx="11" hasCustomPrompt="1"/>
          </p:nvPr>
        </p:nvSpPr>
        <p:spPr>
          <a:xfrm>
            <a:off x="718929" y="4442370"/>
            <a:ext cx="3497815" cy="284578"/>
          </a:xfrm>
          <a:prstGeom prst="rect">
            <a:avLst/>
          </a:prstGeom>
        </p:spPr>
        <p:txBody>
          <a:bodyPr>
            <a:normAutofit/>
          </a:bodyPr>
          <a:lstStyle>
            <a:lvl1pPr marL="0" indent="0" algn="l">
              <a:buFontTx/>
              <a:buNone/>
              <a:defRPr sz="1400" b="0" i="0">
                <a:solidFill>
                  <a:srgbClr val="000000"/>
                </a:solidFill>
                <a:latin typeface="Barlow Light" pitchFamily="2" charset="77"/>
                <a:ea typeface="DIN 2014 Light" panose="020B0404020202020204" pitchFamily="34" charset="77"/>
                <a:cs typeface="Open Sans" panose="020B0606030504020204" pitchFamily="34" charset="0"/>
              </a:defRPr>
            </a:lvl1pPr>
          </a:lstStyle>
          <a:p>
            <a:pPr lvl="0"/>
            <a:r>
              <a:rPr lang="en-GB" dirty="0"/>
              <a:t>Day 00 Month, 2021</a:t>
            </a:r>
          </a:p>
        </p:txBody>
      </p:sp>
      <p:pic>
        <p:nvPicPr>
          <p:cNvPr id="7" name="Picture 6">
            <a:extLst>
              <a:ext uri="{FF2B5EF4-FFF2-40B4-BE49-F238E27FC236}">
                <a16:creationId xmlns:a16="http://schemas.microsoft.com/office/drawing/2014/main" id="{E7293312-AFF4-D84D-99E7-98D4D7B28FBA}"/>
              </a:ext>
            </a:extLst>
          </p:cNvPr>
          <p:cNvPicPr>
            <a:picLocks noChangeAspect="1"/>
          </p:cNvPicPr>
          <p:nvPr/>
        </p:nvPicPr>
        <p:blipFill rotWithShape="1">
          <a:blip r:embed="rId2"/>
          <a:srcRect l="52909" t="68124" r="2" b="10595"/>
          <a:stretch/>
        </p:blipFill>
        <p:spPr>
          <a:xfrm>
            <a:off x="8102009" y="3233854"/>
            <a:ext cx="3662391" cy="3300759"/>
          </a:xfrm>
          <a:prstGeom prst="rect">
            <a:avLst/>
          </a:prstGeom>
        </p:spPr>
      </p:pic>
      <p:pic>
        <p:nvPicPr>
          <p:cNvPr id="8" name="Picture 7">
            <a:extLst>
              <a:ext uri="{FF2B5EF4-FFF2-40B4-BE49-F238E27FC236}">
                <a16:creationId xmlns:a16="http://schemas.microsoft.com/office/drawing/2014/main" id="{9A92F9E7-BC4A-CD44-9374-3963AC3F1A2C}"/>
              </a:ext>
            </a:extLst>
          </p:cNvPr>
          <p:cNvPicPr>
            <a:picLocks noChangeAspect="1"/>
          </p:cNvPicPr>
          <p:nvPr/>
        </p:nvPicPr>
        <p:blipFill>
          <a:blip r:embed="rId3"/>
          <a:stretch>
            <a:fillRect/>
          </a:stretch>
        </p:blipFill>
        <p:spPr>
          <a:xfrm>
            <a:off x="9984686" y="422097"/>
            <a:ext cx="1762621" cy="855390"/>
          </a:xfrm>
          <a:prstGeom prst="rect">
            <a:avLst/>
          </a:prstGeom>
          <a:ln w="6350">
            <a:noFill/>
          </a:ln>
        </p:spPr>
      </p:pic>
      <p:pic>
        <p:nvPicPr>
          <p:cNvPr id="10" name="Picture 9">
            <a:extLst>
              <a:ext uri="{FF2B5EF4-FFF2-40B4-BE49-F238E27FC236}">
                <a16:creationId xmlns:a16="http://schemas.microsoft.com/office/drawing/2014/main" id="{6427B3FD-0E2F-1A45-9E15-2CEF5BB47DA6}"/>
              </a:ext>
            </a:extLst>
          </p:cNvPr>
          <p:cNvPicPr>
            <a:picLocks noChangeAspect="1"/>
          </p:cNvPicPr>
          <p:nvPr/>
        </p:nvPicPr>
        <p:blipFill rotWithShape="1">
          <a:blip r:embed="rId2"/>
          <a:srcRect l="3874" t="49360" r="52758" b="42026"/>
          <a:stretch/>
        </p:blipFill>
        <p:spPr>
          <a:xfrm>
            <a:off x="271667" y="323388"/>
            <a:ext cx="3372988" cy="1336079"/>
          </a:xfrm>
          <a:prstGeom prst="rect">
            <a:avLst/>
          </a:prstGeom>
        </p:spPr>
      </p:pic>
    </p:spTree>
    <p:extLst>
      <p:ext uri="{BB962C8B-B14F-4D97-AF65-F5344CB8AC3E}">
        <p14:creationId xmlns:p14="http://schemas.microsoft.com/office/powerpoint/2010/main" val="22495202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extBox 4"/>
          <p:cNvSpPr txBox="1"/>
          <p:nvPr userDrawn="1"/>
        </p:nvSpPr>
        <p:spPr>
          <a:xfrm>
            <a:off x="9450918" y="228601"/>
            <a:ext cx="2247900" cy="461963"/>
          </a:xfrm>
          <a:prstGeom prst="rect">
            <a:avLst/>
          </a:prstGeom>
          <a:noFill/>
        </p:spPr>
        <p:txBody>
          <a:bodyPr>
            <a:spAutoFit/>
          </a:bodyPr>
          <a:lstStyle/>
          <a:p>
            <a:pPr>
              <a:defRPr/>
            </a:pPr>
            <a:r>
              <a:rPr lang="en-US" sz="2400" dirty="0">
                <a:solidFill>
                  <a:schemeClr val="bg2"/>
                </a:solidFill>
                <a:latin typeface="Arial"/>
                <a:ea typeface="ＭＳ Ｐゴシック" charset="-128"/>
                <a:cs typeface="Arial"/>
              </a:rPr>
              <a:t>Swinburne</a:t>
            </a:r>
          </a:p>
        </p:txBody>
      </p:sp>
      <p:sp>
        <p:nvSpPr>
          <p:cNvPr id="4" name="Rectangle 6"/>
          <p:cNvSpPr/>
          <p:nvPr userDrawn="1"/>
        </p:nvSpPr>
        <p:spPr>
          <a:xfrm>
            <a:off x="11794067" y="1"/>
            <a:ext cx="397933" cy="296863"/>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800"/>
          </a:p>
        </p:txBody>
      </p:sp>
      <p:sp>
        <p:nvSpPr>
          <p:cNvPr id="5" name="Rectangle 7"/>
          <p:cNvSpPr/>
          <p:nvPr userDrawn="1"/>
        </p:nvSpPr>
        <p:spPr>
          <a:xfrm>
            <a:off x="11794067" y="293689"/>
            <a:ext cx="402167" cy="30003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800" dirty="0"/>
              <a:t> </a:t>
            </a:r>
          </a:p>
        </p:txBody>
      </p:sp>
      <p:sp>
        <p:nvSpPr>
          <p:cNvPr id="7" name="Title 1"/>
          <p:cNvSpPr>
            <a:spLocks noGrp="1"/>
          </p:cNvSpPr>
          <p:nvPr>
            <p:ph type="title" hasCustomPrompt="1"/>
          </p:nvPr>
        </p:nvSpPr>
        <p:spPr>
          <a:xfrm>
            <a:off x="501652" y="285751"/>
            <a:ext cx="8515349" cy="466724"/>
          </a:xfrm>
          <a:prstGeom prst="rect">
            <a:avLst/>
          </a:prstGeom>
          <a:ln>
            <a:noFill/>
          </a:ln>
        </p:spPr>
        <p:txBody>
          <a:bodyPr/>
          <a:lstStyle>
            <a:lvl1pPr>
              <a:defRPr sz="2400" b="0" i="0" baseline="0">
                <a:solidFill>
                  <a:schemeClr val="bg2"/>
                </a:solidFill>
              </a:defRPr>
            </a:lvl1pPr>
          </a:lstStyle>
          <a:p>
            <a:r>
              <a:rPr lang="en-US" dirty="0"/>
              <a:t>Presentation title</a:t>
            </a:r>
          </a:p>
        </p:txBody>
      </p:sp>
      <p:sp>
        <p:nvSpPr>
          <p:cNvPr id="10" name="Slide Number Placeholder 4"/>
          <p:cNvSpPr>
            <a:spLocks noGrp="1"/>
          </p:cNvSpPr>
          <p:nvPr>
            <p:ph type="sldNum" sz="quarter" idx="10"/>
          </p:nvPr>
        </p:nvSpPr>
        <p:spPr>
          <a:xfrm>
            <a:off x="8864600" y="6470651"/>
            <a:ext cx="2844800" cy="365125"/>
          </a:xfrm>
          <a:prstGeom prst="rect">
            <a:avLst/>
          </a:prstGeom>
        </p:spPr>
        <p:txBody>
          <a:bodyPr/>
          <a:lstStyle>
            <a:lvl1pPr algn="r">
              <a:defRPr sz="1200" smtClean="0">
                <a:solidFill>
                  <a:schemeClr val="bg2"/>
                </a:solidFill>
              </a:defRPr>
            </a:lvl1pPr>
          </a:lstStyle>
          <a:p>
            <a:pPr>
              <a:defRPr/>
            </a:pPr>
            <a:fld id="{02AEB0F0-5540-4FE2-9628-2CB6653FEAB5}" type="slidenum">
              <a:rPr lang="en-US" smtClean="0"/>
              <a:pPr>
                <a:defRPr/>
              </a:pPr>
              <a:t>‹#›</a:t>
            </a:fld>
            <a:endParaRPr lang="en-US" dirty="0"/>
          </a:p>
        </p:txBody>
      </p:sp>
      <p:sp>
        <p:nvSpPr>
          <p:cNvPr id="8" name="Text Placeholder 9"/>
          <p:cNvSpPr>
            <a:spLocks noGrp="1"/>
          </p:cNvSpPr>
          <p:nvPr>
            <p:ph type="body" sz="quarter" idx="11" hasCustomPrompt="1"/>
          </p:nvPr>
        </p:nvSpPr>
        <p:spPr>
          <a:xfrm>
            <a:off x="501653" y="971551"/>
            <a:ext cx="11163300" cy="447675"/>
          </a:xfrm>
          <a:prstGeom prst="rect">
            <a:avLst/>
          </a:prstGeom>
        </p:spPr>
        <p:txBody>
          <a:bodyPr/>
          <a:lstStyle>
            <a:lvl1pPr>
              <a:defRPr>
                <a:solidFill>
                  <a:schemeClr val="bg1"/>
                </a:solidFill>
              </a:defRPr>
            </a:lvl1pPr>
          </a:lstStyle>
          <a:p>
            <a:pPr lvl="0"/>
            <a:r>
              <a:rPr lang="en-US" dirty="0"/>
              <a:t>Slide title</a:t>
            </a:r>
            <a:endParaRPr lang="en-AU" dirty="0"/>
          </a:p>
        </p:txBody>
      </p:sp>
      <p:sp>
        <p:nvSpPr>
          <p:cNvPr id="12" name="TextBox 11"/>
          <p:cNvSpPr txBox="1"/>
          <p:nvPr userDrawn="1"/>
        </p:nvSpPr>
        <p:spPr>
          <a:xfrm>
            <a:off x="406401" y="6486526"/>
            <a:ext cx="5956300" cy="246221"/>
          </a:xfrm>
          <a:prstGeom prst="rect">
            <a:avLst/>
          </a:prstGeom>
          <a:noFill/>
        </p:spPr>
        <p:txBody>
          <a:bodyPr wrap="square" rtlCol="0">
            <a:spAutoFit/>
          </a:bodyPr>
          <a:lstStyle/>
          <a:p>
            <a:r>
              <a:rPr lang="en-AU" sz="1000" dirty="0">
                <a:solidFill>
                  <a:schemeClr val="bg2"/>
                </a:solidFill>
              </a:rPr>
              <a:t>SCIENCE  |  TECHNOLOGY  |   INNOVATION  |  BUSINESS  |  DESIGN</a:t>
            </a:r>
          </a:p>
        </p:txBody>
      </p:sp>
    </p:spTree>
    <p:extLst>
      <p:ext uri="{BB962C8B-B14F-4D97-AF65-F5344CB8AC3E}">
        <p14:creationId xmlns:p14="http://schemas.microsoft.com/office/powerpoint/2010/main" val="1419740796"/>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94214-22C1-49BC-A561-9D0AB21FC3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B5CB186A-3BA6-49B4-8EE1-49A9D859F3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62B9D7-A3A4-4253-8720-9207D78DE872}"/>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562610C1-995F-4DE5-AA51-C876CB63F1F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3F04B8B-596C-4A80-9E18-043D3B6A7807}"/>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3184540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6E02-3172-4093-9CC7-70613D1EBE4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48F254C-FAB0-494C-9ABF-4BEED5A0B4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A3E7E7F9-0E91-4D15-BCA6-5364C4CEED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C6321BA-DAEC-4D22-9A4A-F7083AEF8652}"/>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6" name="Footer Placeholder 5">
            <a:extLst>
              <a:ext uri="{FF2B5EF4-FFF2-40B4-BE49-F238E27FC236}">
                <a16:creationId xmlns:a16="http://schemas.microsoft.com/office/drawing/2014/main" id="{CAF94213-A6F6-4374-954F-8B5BB710B34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8787841-0593-4EC2-A758-9054AA2F2506}"/>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3383998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23293-F98D-416B-BB00-BEE93FDD5A52}"/>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0210462-C933-4939-AE04-D8527594F2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FAA90B-928E-46CD-96BA-6C799ECACD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898EB0C2-39BF-4FD2-9D1E-089526F844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900ED0-D8CC-468B-A403-185ADF3802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9B2446DB-7946-417C-AFB8-CC96719C7279}"/>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8" name="Footer Placeholder 7">
            <a:extLst>
              <a:ext uri="{FF2B5EF4-FFF2-40B4-BE49-F238E27FC236}">
                <a16:creationId xmlns:a16="http://schemas.microsoft.com/office/drawing/2014/main" id="{582D32C9-3F5A-4C29-9D36-8F1DBC6F03D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D495A9E3-C232-4E42-A85D-1D53BB32E91A}"/>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1156864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52AF9-D868-4092-84E8-2F371434459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F0400C59-71EE-4A05-A20D-A4B159A8986D}"/>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4" name="Footer Placeholder 3">
            <a:extLst>
              <a:ext uri="{FF2B5EF4-FFF2-40B4-BE49-F238E27FC236}">
                <a16:creationId xmlns:a16="http://schemas.microsoft.com/office/drawing/2014/main" id="{882D2F4E-A9D1-41B1-A267-C708350BDB2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983FE531-F7C5-4099-982B-34B7D0246739}"/>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2171891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25451C-766A-490D-8724-6186382CCA60}"/>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3" name="Footer Placeholder 2">
            <a:extLst>
              <a:ext uri="{FF2B5EF4-FFF2-40B4-BE49-F238E27FC236}">
                <a16:creationId xmlns:a16="http://schemas.microsoft.com/office/drawing/2014/main" id="{C7C8F461-0A61-4518-B244-C3CE805F29E7}"/>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FB08E4C2-5DFA-4A04-A113-8D429BAB2F38}"/>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350131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2F303-22E5-43AC-8007-F99E2E9B4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F379127-8A75-45A1-A96E-8B66A8E011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6B4ADF7-AD6E-44BC-BF22-E9F0E13B7A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692B54-C66C-45DF-ADF7-F431E844AD7A}"/>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6" name="Footer Placeholder 5">
            <a:extLst>
              <a:ext uri="{FF2B5EF4-FFF2-40B4-BE49-F238E27FC236}">
                <a16:creationId xmlns:a16="http://schemas.microsoft.com/office/drawing/2014/main" id="{1FB3249A-E46D-4BC1-A90C-AED28E8044F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E48A839-340D-41A8-B19E-FDE0F06BBCB0}"/>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4221833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5920C-10E4-469D-868E-93A22691DD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145A4628-7B31-4285-9A5F-217535959D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F9699F62-B3F1-4758-A1E2-0EB903AC0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3DC5A6-74AD-44BB-9217-16F1AED6429A}"/>
              </a:ext>
            </a:extLst>
          </p:cNvPr>
          <p:cNvSpPr>
            <a:spLocks noGrp="1"/>
          </p:cNvSpPr>
          <p:nvPr>
            <p:ph type="dt" sz="half" idx="10"/>
          </p:nvPr>
        </p:nvSpPr>
        <p:spPr/>
        <p:txBody>
          <a:bodyPr/>
          <a:lstStyle/>
          <a:p>
            <a:fld id="{9B364BC7-DAA2-4EF4-B142-6E74619F129C}" type="datetimeFigureOut">
              <a:rPr lang="en-AU" smtClean="0"/>
              <a:t>21/12/2022</a:t>
            </a:fld>
            <a:endParaRPr lang="en-AU"/>
          </a:p>
        </p:txBody>
      </p:sp>
      <p:sp>
        <p:nvSpPr>
          <p:cNvPr id="6" name="Footer Placeholder 5">
            <a:extLst>
              <a:ext uri="{FF2B5EF4-FFF2-40B4-BE49-F238E27FC236}">
                <a16:creationId xmlns:a16="http://schemas.microsoft.com/office/drawing/2014/main" id="{601538BF-EBF0-452A-8D89-4387C2865BF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3FE09B7-BC1D-4A8C-B077-D53D4AAF7055}"/>
              </a:ext>
            </a:extLst>
          </p:cNvPr>
          <p:cNvSpPr>
            <a:spLocks noGrp="1"/>
          </p:cNvSpPr>
          <p:nvPr>
            <p:ph type="sldNum" sz="quarter" idx="12"/>
          </p:nvPr>
        </p:nvSpPr>
        <p:spPr/>
        <p:txBody>
          <a:bodyPr/>
          <a:lstStyle/>
          <a:p>
            <a:fld id="{638CBD85-2702-41A9-91D0-5E1968C4EECA}" type="slidenum">
              <a:rPr lang="en-AU" smtClean="0"/>
              <a:t>‹#›</a:t>
            </a:fld>
            <a:endParaRPr lang="en-AU"/>
          </a:p>
        </p:txBody>
      </p:sp>
    </p:spTree>
    <p:extLst>
      <p:ext uri="{BB962C8B-B14F-4D97-AF65-F5344CB8AC3E}">
        <p14:creationId xmlns:p14="http://schemas.microsoft.com/office/powerpoint/2010/main" val="1432412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0C4891-D616-4A5E-8EF4-F3649E5C23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D78B7EB-B5AA-4492-8D65-1121778575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174B9FB-6642-4DF9-A7B9-FF51A2589D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364BC7-DAA2-4EF4-B142-6E74619F129C}" type="datetimeFigureOut">
              <a:rPr lang="en-AU" smtClean="0"/>
              <a:t>21/12/2022</a:t>
            </a:fld>
            <a:endParaRPr lang="en-AU"/>
          </a:p>
        </p:txBody>
      </p:sp>
      <p:sp>
        <p:nvSpPr>
          <p:cNvPr id="5" name="Footer Placeholder 4">
            <a:extLst>
              <a:ext uri="{FF2B5EF4-FFF2-40B4-BE49-F238E27FC236}">
                <a16:creationId xmlns:a16="http://schemas.microsoft.com/office/drawing/2014/main" id="{021CC411-D04A-4F75-9F98-7563F4852E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FE2058BA-686F-4447-B0DA-390AE83F38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8CBD85-2702-41A9-91D0-5E1968C4EECA}" type="slidenum">
              <a:rPr lang="en-AU" smtClean="0"/>
              <a:t>‹#›</a:t>
            </a:fld>
            <a:endParaRPr lang="en-AU"/>
          </a:p>
        </p:txBody>
      </p:sp>
    </p:spTree>
    <p:extLst>
      <p:ext uri="{BB962C8B-B14F-4D97-AF65-F5344CB8AC3E}">
        <p14:creationId xmlns:p14="http://schemas.microsoft.com/office/powerpoint/2010/main" val="371749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7" name="Rectangle 6"/>
          <p:cNvSpPr/>
          <p:nvPr/>
        </p:nvSpPr>
        <p:spPr bwMode="ltGray">
          <a:xfrm>
            <a:off x="1" y="1"/>
            <a:ext cx="12191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a:p>
        </p:txBody>
      </p:sp>
      <p:sp>
        <p:nvSpPr>
          <p:cNvPr id="2" name="Title Placeholder 1"/>
          <p:cNvSpPr>
            <a:spLocks noGrp="1"/>
          </p:cNvSpPr>
          <p:nvPr>
            <p:ph type="title"/>
          </p:nvPr>
        </p:nvSpPr>
        <p:spPr>
          <a:xfrm>
            <a:off x="609600" y="152400"/>
            <a:ext cx="109728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AU"/>
              <a:t>Click to edit Master title style</a:t>
            </a:r>
            <a:endParaRPr kumimoji="0" lang="en-US"/>
          </a:p>
        </p:txBody>
      </p:sp>
      <p:sp>
        <p:nvSpPr>
          <p:cNvPr id="3" name="Text Placeholder 2"/>
          <p:cNvSpPr>
            <a:spLocks noGrp="1"/>
          </p:cNvSpPr>
          <p:nvPr>
            <p:ph type="body" idx="1"/>
          </p:nvPr>
        </p:nvSpPr>
        <p:spPr>
          <a:xfrm>
            <a:off x="609600" y="1775192"/>
            <a:ext cx="10972800" cy="4625609"/>
          </a:xfrm>
          <a:prstGeom prst="rect">
            <a:avLst/>
          </a:prstGeom>
        </p:spPr>
        <p:txBody>
          <a:bodyPr vert="horz" lIns="54864" tIns="91440" rtlCol="0">
            <a:normAutofit/>
          </a:bodyPr>
          <a:lstStyle/>
          <a:p>
            <a:pPr lvl="0" eaLnBrk="1" latinLnBrk="0" hangingPunct="1"/>
            <a:r>
              <a:rPr kumimoji="0" lang="en-AU"/>
              <a:t>Click to edit Master text styles</a:t>
            </a:r>
          </a:p>
          <a:p>
            <a:pPr lvl="1" eaLnBrk="1" latinLnBrk="0" hangingPunct="1"/>
            <a:r>
              <a:rPr kumimoji="0" lang="en-AU"/>
              <a:t>Second level</a:t>
            </a:r>
          </a:p>
          <a:p>
            <a:pPr lvl="2" eaLnBrk="1" latinLnBrk="0" hangingPunct="1"/>
            <a:r>
              <a:rPr kumimoji="0" lang="en-AU"/>
              <a:t>Third level</a:t>
            </a:r>
          </a:p>
          <a:p>
            <a:pPr lvl="3" eaLnBrk="1" latinLnBrk="0" hangingPunct="1"/>
            <a:r>
              <a:rPr kumimoji="0" lang="en-AU"/>
              <a:t>Fourth level</a:t>
            </a:r>
          </a:p>
          <a:p>
            <a:pPr lvl="4" eaLnBrk="1" latinLnBrk="0" hangingPunct="1"/>
            <a:r>
              <a:rPr kumimoji="0" lang="en-AU"/>
              <a:t>Fifth level</a:t>
            </a:r>
            <a:endParaRPr kumimoji="0" lang="en-US"/>
          </a:p>
        </p:txBody>
      </p:sp>
      <p:sp>
        <p:nvSpPr>
          <p:cNvPr id="4" name="Date Placeholder 3"/>
          <p:cNvSpPr>
            <a:spLocks noGrp="1"/>
          </p:cNvSpPr>
          <p:nvPr>
            <p:ph type="dt" sz="half" idx="2"/>
          </p:nvPr>
        </p:nvSpPr>
        <p:spPr>
          <a:xfrm>
            <a:off x="609600" y="6476999"/>
            <a:ext cx="28448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7C3A134-F1C3-464B-BF47-54DC2DE08F52}" type="datetimeFigureOut">
              <a:rPr lang="en-US" smtClean="0"/>
              <a:t>12/21/2022</a:t>
            </a:fld>
            <a:endParaRPr lang="en-US" dirty="0"/>
          </a:p>
        </p:txBody>
      </p:sp>
      <p:sp>
        <p:nvSpPr>
          <p:cNvPr id="5" name="Footer Placeholder 4"/>
          <p:cNvSpPr>
            <a:spLocks noGrp="1"/>
          </p:cNvSpPr>
          <p:nvPr>
            <p:ph type="ftr" sz="quarter" idx="3"/>
          </p:nvPr>
        </p:nvSpPr>
        <p:spPr>
          <a:xfrm>
            <a:off x="3520796" y="6476999"/>
            <a:ext cx="7343625"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kumimoji="0" lang="en-US" dirty="0"/>
          </a:p>
        </p:txBody>
      </p:sp>
      <p:sp>
        <p:nvSpPr>
          <p:cNvPr id="6" name="Slide Number Placeholder 5"/>
          <p:cNvSpPr>
            <a:spLocks noGrp="1"/>
          </p:cNvSpPr>
          <p:nvPr>
            <p:ph type="sldNum" sz="quarter" idx="4"/>
          </p:nvPr>
        </p:nvSpPr>
        <p:spPr>
          <a:xfrm>
            <a:off x="10939195" y="6476999"/>
            <a:ext cx="978485"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9648F39E-9C37-485F-AC97-16BB4BDF9F49}" type="slidenum">
              <a:rPr kumimoji="0" lang="en-US" smtClean="0"/>
              <a:t>‹#›</a:t>
            </a:fld>
            <a:endParaRPr kumimoji="0" lang="en-US" dirty="0"/>
          </a:p>
        </p:txBody>
      </p:sp>
    </p:spTree>
    <p:extLst>
      <p:ext uri="{BB962C8B-B14F-4D97-AF65-F5344CB8AC3E}">
        <p14:creationId xmlns:p14="http://schemas.microsoft.com/office/powerpoint/2010/main" val="237245974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hdr="0" ftr="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9.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notesSlide" Target="../notesSlides/notesSlide8.xml"/><Relationship Id="rId4"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chart" Target="../charts/char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0156C-8FA6-A24D-9D15-563042024672}"/>
              </a:ext>
            </a:extLst>
          </p:cNvPr>
          <p:cNvSpPr>
            <a:spLocks noGrp="1"/>
          </p:cNvSpPr>
          <p:nvPr>
            <p:ph type="ctrTitle"/>
          </p:nvPr>
        </p:nvSpPr>
        <p:spPr>
          <a:xfrm>
            <a:off x="296654" y="4169139"/>
            <a:ext cx="11273046" cy="1676100"/>
          </a:xfrm>
        </p:spPr>
        <p:txBody>
          <a:bodyPr/>
          <a:lstStyle/>
          <a:p>
            <a:r>
              <a:rPr lang="en-US" sz="4000" b="1" dirty="0"/>
              <a:t>Teamwork as a Core Professional Competency</a:t>
            </a:r>
            <a:br>
              <a:rPr lang="en-US" sz="4000" b="1" dirty="0"/>
            </a:br>
            <a:r>
              <a:rPr lang="en-US" sz="4000" b="1" dirty="0"/>
              <a:t>Presentation 3: Group Structure and Leadership</a:t>
            </a:r>
          </a:p>
        </p:txBody>
      </p:sp>
      <p:pic>
        <p:nvPicPr>
          <p:cNvPr id="8" name="Picture 7" descr="A picture containing text&#10;&#10;Description automatically generated">
            <a:extLst>
              <a:ext uri="{FF2B5EF4-FFF2-40B4-BE49-F238E27FC236}">
                <a16:creationId xmlns:a16="http://schemas.microsoft.com/office/drawing/2014/main" id="{5F1F376F-4964-4C99-B9D3-3631E71A72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4310" y="1552050"/>
            <a:ext cx="7850777" cy="1644302"/>
          </a:xfrm>
          <a:prstGeom prst="rect">
            <a:avLst/>
          </a:prstGeom>
        </p:spPr>
      </p:pic>
      <p:sp>
        <p:nvSpPr>
          <p:cNvPr id="5" name="Rectangle 4">
            <a:extLst>
              <a:ext uri="{FF2B5EF4-FFF2-40B4-BE49-F238E27FC236}">
                <a16:creationId xmlns:a16="http://schemas.microsoft.com/office/drawing/2014/main" id="{8A3809ED-A186-401B-8B5C-F39842AA896B}"/>
              </a:ext>
            </a:extLst>
          </p:cNvPr>
          <p:cNvSpPr/>
          <p:nvPr/>
        </p:nvSpPr>
        <p:spPr>
          <a:xfrm>
            <a:off x="146067" y="366430"/>
            <a:ext cx="9862457" cy="646331"/>
          </a:xfrm>
          <a:prstGeom prst="rect">
            <a:avLst/>
          </a:prstGeom>
        </p:spPr>
        <p:txBody>
          <a:bodyPr wrap="square">
            <a:spAutoFit/>
          </a:bodyPr>
          <a:lstStyle/>
          <a:p>
            <a:pPr marL="118872" lvl="0">
              <a:spcBef>
                <a:spcPts val="600"/>
              </a:spcBef>
              <a:spcAft>
                <a:spcPts val="600"/>
              </a:spcAft>
            </a:pPr>
            <a:r>
              <a:rPr lang="en-AU" sz="3600" b="1" dirty="0">
                <a:solidFill>
                  <a:prstClr val="white"/>
                </a:solidFill>
                <a:latin typeface="Calibri Light" panose="020F0302020204030204" pitchFamily="34" charset="0"/>
                <a:cs typeface="Calibri Light" panose="020F0302020204030204" pitchFamily="34" charset="0"/>
              </a:rPr>
              <a:t>Professional Capabilities for a Digital World</a:t>
            </a:r>
          </a:p>
        </p:txBody>
      </p:sp>
      <p:pic>
        <p:nvPicPr>
          <p:cNvPr id="11" name="Audio 10">
            <a:hlinkClick r:id="" action="ppaction://media"/>
            <a:extLst>
              <a:ext uri="{FF2B5EF4-FFF2-40B4-BE49-F238E27FC236}">
                <a16:creationId xmlns:a16="http://schemas.microsoft.com/office/drawing/2014/main" id="{38859273-7D8D-4878-B2CB-F2CE81FB6E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17892232"/>
      </p:ext>
    </p:extLst>
  </p:cSld>
  <p:clrMapOvr>
    <a:masterClrMapping/>
  </p:clrMapOvr>
  <mc:AlternateContent xmlns:mc="http://schemas.openxmlformats.org/markup-compatibility/2006">
    <mc:Choice xmlns:p14="http://schemas.microsoft.com/office/powerpoint/2010/main" Requires="p14">
      <p:transition spd="slow" p14:dur="2000" advTm="12034"/>
    </mc:Choice>
    <mc:Fallback>
      <p:transition spd="slow" advTm="12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7132"/>
          </a:xfrm>
          <a:solidFill>
            <a:schemeClr val="tx1"/>
          </a:solidFill>
        </p:spPr>
        <p:txBody>
          <a:bodyPr>
            <a:noAutofit/>
          </a:bodyPr>
          <a:lstStyle/>
          <a:p>
            <a:pPr algn="ctr"/>
            <a:r>
              <a:rPr lang="en-AU" sz="3200" dirty="0">
                <a:solidFill>
                  <a:schemeClr val="bg1"/>
                </a:solidFill>
              </a:rPr>
              <a:t>Key take-</a:t>
            </a:r>
            <a:r>
              <a:rPr lang="en-AU" sz="3200" dirty="0" err="1">
                <a:solidFill>
                  <a:schemeClr val="bg1"/>
                </a:solidFill>
              </a:rPr>
              <a:t>aways</a:t>
            </a:r>
            <a:endParaRPr lang="en-AU" sz="3200" dirty="0">
              <a:solidFill>
                <a:schemeClr val="bg1"/>
              </a:solidFill>
            </a:endParaRPr>
          </a:p>
        </p:txBody>
      </p:sp>
      <p:sp>
        <p:nvSpPr>
          <p:cNvPr id="3" name="TextBox 2"/>
          <p:cNvSpPr txBox="1"/>
          <p:nvPr/>
        </p:nvSpPr>
        <p:spPr>
          <a:xfrm>
            <a:off x="1861752" y="1359243"/>
            <a:ext cx="8097795" cy="3539430"/>
          </a:xfrm>
          <a:prstGeom prst="rect">
            <a:avLst/>
          </a:prstGeom>
          <a:noFill/>
        </p:spPr>
        <p:txBody>
          <a:bodyPr wrap="square" rtlCol="0">
            <a:spAutoFit/>
          </a:bodyPr>
          <a:lstStyle/>
          <a:p>
            <a:pPr marL="457200" indent="-457200">
              <a:buFont typeface="Arial" panose="020B0604020202020204" pitchFamily="34" charset="0"/>
              <a:buChar char="•"/>
            </a:pPr>
            <a:r>
              <a:rPr lang="en-AU" sz="2800" dirty="0"/>
              <a:t>Group Cohesion and Development</a:t>
            </a:r>
          </a:p>
          <a:p>
            <a:endParaRPr lang="en-AU" sz="2800" dirty="0"/>
          </a:p>
          <a:p>
            <a:pPr marL="457200" indent="-457200">
              <a:buFont typeface="Arial" panose="020B0604020202020204" pitchFamily="34" charset="0"/>
              <a:buChar char="•"/>
            </a:pPr>
            <a:r>
              <a:rPr lang="en-AU" sz="2800" dirty="0"/>
              <a:t>Decision-making within Teams</a:t>
            </a:r>
          </a:p>
          <a:p>
            <a:endParaRPr lang="en-AU" sz="2800" dirty="0"/>
          </a:p>
          <a:p>
            <a:pPr marL="457200" indent="-457200">
              <a:buFont typeface="Arial" panose="020B0604020202020204" pitchFamily="34" charset="0"/>
              <a:buChar char="•"/>
            </a:pPr>
            <a:r>
              <a:rPr lang="en-AU" sz="2800" dirty="0"/>
              <a:t>Group Leadership</a:t>
            </a:r>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Managing Conflict in Groups</a:t>
            </a:r>
          </a:p>
          <a:p>
            <a:r>
              <a:rPr lang="en-AU" sz="2800" dirty="0"/>
              <a:t>	</a:t>
            </a:r>
          </a:p>
        </p:txBody>
      </p:sp>
      <p:pic>
        <p:nvPicPr>
          <p:cNvPr id="5" name="Audio 4">
            <a:hlinkClick r:id="" action="ppaction://media"/>
            <a:extLst>
              <a:ext uri="{FF2B5EF4-FFF2-40B4-BE49-F238E27FC236}">
                <a16:creationId xmlns:a16="http://schemas.microsoft.com/office/drawing/2014/main" id="{C066E76B-F600-4BF5-818D-CB29C91EEA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66122510"/>
      </p:ext>
    </p:extLst>
  </p:cSld>
  <p:clrMapOvr>
    <a:masterClrMapping/>
  </p:clrMapOvr>
  <mc:AlternateContent xmlns:mc="http://schemas.openxmlformats.org/markup-compatibility/2006" xmlns:p14="http://schemas.microsoft.com/office/powerpoint/2010/main">
    <mc:Choice Requires="p14">
      <p:transition spd="slow" p14:dur="2000" advTm="71521"/>
    </mc:Choice>
    <mc:Fallback xmlns="">
      <p:transition spd="slow" advTm="71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2" name="Picture 4" descr="Image result for break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390737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6A4A933-7622-40D3-A30C-3BA8948283BE}"/>
              </a:ext>
            </a:extLst>
          </p:cNvPr>
          <p:cNvSpPr>
            <a:spLocks noGrp="1"/>
          </p:cNvSpPr>
          <p:nvPr>
            <p:ph type="title"/>
          </p:nvPr>
        </p:nvSpPr>
        <p:spPr>
          <a:xfrm>
            <a:off x="1149493" y="147195"/>
            <a:ext cx="10515600" cy="1202633"/>
          </a:xfrm>
        </p:spPr>
        <p:txBody>
          <a:bodyPr/>
          <a:lstStyle/>
          <a:p>
            <a:r>
              <a:rPr lang="en-US" sz="4400" b="1" dirty="0">
                <a:solidFill>
                  <a:schemeClr val="bg1"/>
                </a:solidFill>
              </a:rPr>
              <a:t>What is Group Structure?</a:t>
            </a:r>
            <a:br>
              <a:rPr lang="en-US" b="1" dirty="0">
                <a:solidFill>
                  <a:schemeClr val="bg1"/>
                </a:solidFill>
              </a:rPr>
            </a:br>
            <a:endParaRPr lang="en-US" b="1" dirty="0">
              <a:solidFill>
                <a:schemeClr val="bg1"/>
              </a:solidFill>
            </a:endParaRPr>
          </a:p>
        </p:txBody>
      </p:sp>
      <p:sp>
        <p:nvSpPr>
          <p:cNvPr id="10" name="Text Placeholder 2">
            <a:extLst>
              <a:ext uri="{FF2B5EF4-FFF2-40B4-BE49-F238E27FC236}">
                <a16:creationId xmlns:a16="http://schemas.microsoft.com/office/drawing/2014/main" id="{331BB0E4-27CB-47B6-BCA8-527EA858BDD1}"/>
              </a:ext>
            </a:extLst>
          </p:cNvPr>
          <p:cNvSpPr>
            <a:spLocks noGrp="1"/>
          </p:cNvSpPr>
          <p:nvPr>
            <p:ph type="body" sz="quarter" idx="11"/>
          </p:nvPr>
        </p:nvSpPr>
        <p:spPr>
          <a:xfrm>
            <a:off x="0" y="2024744"/>
            <a:ext cx="12192000" cy="3875314"/>
          </a:xfrm>
        </p:spPr>
        <p:txBody>
          <a:bodyPr/>
          <a:lstStyle/>
          <a:p>
            <a:r>
              <a:rPr lang="en-US" sz="2800" dirty="0"/>
              <a:t>Norms:		what behaviour does the group demand?</a:t>
            </a:r>
          </a:p>
          <a:p>
            <a:endParaRPr lang="en-US" sz="2800" dirty="0"/>
          </a:p>
          <a:p>
            <a:r>
              <a:rPr lang="en-US" sz="2800" dirty="0"/>
              <a:t>Roles:		what part do different group members play?</a:t>
            </a:r>
          </a:p>
          <a:p>
            <a:endParaRPr lang="en-US" sz="2800" dirty="0"/>
          </a:p>
          <a:p>
            <a:r>
              <a:rPr lang="en-US" sz="2800" dirty="0"/>
              <a:t>Relations:	what are the relationships that bind group 						members to each other?</a:t>
            </a:r>
          </a:p>
          <a:p>
            <a:endParaRPr lang="en-US" dirty="0"/>
          </a:p>
          <a:p>
            <a:endParaRPr lang="en-US" dirty="0"/>
          </a:p>
          <a:p>
            <a:endParaRPr lang="en-US" dirty="0"/>
          </a:p>
        </p:txBody>
      </p:sp>
      <p:pic>
        <p:nvPicPr>
          <p:cNvPr id="3" name="Audio 2">
            <a:hlinkClick r:id="" action="ppaction://media"/>
            <a:extLst>
              <a:ext uri="{FF2B5EF4-FFF2-40B4-BE49-F238E27FC236}">
                <a16:creationId xmlns:a16="http://schemas.microsoft.com/office/drawing/2014/main" id="{BDE8FE1C-6E22-4643-85A0-800D928A6D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5446641"/>
      </p:ext>
    </p:extLst>
  </p:cSld>
  <p:clrMapOvr>
    <a:masterClrMapping/>
  </p:clrMapOvr>
  <mc:AlternateContent xmlns:mc="http://schemas.openxmlformats.org/markup-compatibility/2006">
    <mc:Choice xmlns:p14="http://schemas.microsoft.com/office/powerpoint/2010/main" Requires="p14">
      <p:transition spd="slow" p14:dur="2000" advTm="124452"/>
    </mc:Choice>
    <mc:Fallback>
      <p:transition spd="slow" advTm="124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69C21E-F4C0-D14F-B5A2-33EAFA23B02B}"/>
              </a:ext>
            </a:extLst>
          </p:cNvPr>
          <p:cNvSpPr>
            <a:spLocks noGrp="1"/>
          </p:cNvSpPr>
          <p:nvPr>
            <p:ph idx="1"/>
          </p:nvPr>
        </p:nvSpPr>
        <p:spPr>
          <a:xfrm>
            <a:off x="0" y="941821"/>
            <a:ext cx="4928461" cy="1530805"/>
          </a:xfrm>
        </p:spPr>
        <p:txBody>
          <a:bodyPr/>
          <a:lstStyle/>
          <a:p>
            <a:r>
              <a:rPr lang="en-AU" b="0" dirty="0">
                <a:solidFill>
                  <a:schemeClr val="tx1"/>
                </a:solidFill>
                <a:latin typeface="+mn-lt"/>
              </a:rPr>
              <a:t>Social network analysis</a:t>
            </a:r>
          </a:p>
          <a:p>
            <a:endParaRPr lang="en-US" dirty="0"/>
          </a:p>
        </p:txBody>
      </p:sp>
      <p:pic>
        <p:nvPicPr>
          <p:cNvPr id="5" name="Picture 4">
            <a:extLst>
              <a:ext uri="{FF2B5EF4-FFF2-40B4-BE49-F238E27FC236}">
                <a16:creationId xmlns:a16="http://schemas.microsoft.com/office/drawing/2014/main" id="{5467F604-B2E0-44B7-B32F-86301BE1B24F}"/>
              </a:ext>
            </a:extLst>
          </p:cNvPr>
          <p:cNvPicPr>
            <a:picLocks noChangeAspect="1"/>
          </p:cNvPicPr>
          <p:nvPr/>
        </p:nvPicPr>
        <p:blipFill rotWithShape="1">
          <a:blip r:embed="rId5"/>
          <a:srcRect l="13213" t="61805" r="36111" b="23012"/>
          <a:stretch/>
        </p:blipFill>
        <p:spPr>
          <a:xfrm>
            <a:off x="5408908" y="1596569"/>
            <a:ext cx="6783092" cy="4587498"/>
          </a:xfrm>
          <a:prstGeom prst="rect">
            <a:avLst/>
          </a:prstGeom>
        </p:spPr>
      </p:pic>
      <p:sp>
        <p:nvSpPr>
          <p:cNvPr id="6" name="Title 1">
            <a:extLst>
              <a:ext uri="{FF2B5EF4-FFF2-40B4-BE49-F238E27FC236}">
                <a16:creationId xmlns:a16="http://schemas.microsoft.com/office/drawing/2014/main" id="{2D539C5A-3811-4476-A02A-8EEAA2D0AE0C}"/>
              </a:ext>
            </a:extLst>
          </p:cNvPr>
          <p:cNvSpPr txBox="1">
            <a:spLocks/>
          </p:cNvSpPr>
          <p:nvPr/>
        </p:nvSpPr>
        <p:spPr>
          <a:xfrm>
            <a:off x="0" y="-8546"/>
            <a:ext cx="12192000" cy="757881"/>
          </a:xfrm>
          <a:prstGeom prst="rect">
            <a:avLst/>
          </a:prstGeom>
          <a:solidFill>
            <a:schemeClr val="tx1"/>
          </a:solidFill>
        </p:spPr>
        <p:txBody>
          <a:bodyPr>
            <a:normAutofit fontScale="77500" lnSpcReduction="20000"/>
          </a:bodyPr>
          <a:lstStyle>
            <a:lvl1pPr algn="l" defTabSz="914377" rtl="0" eaLnBrk="1" latinLnBrk="0" hangingPunct="1">
              <a:lnSpc>
                <a:spcPct val="90000"/>
              </a:lnSpc>
              <a:spcBef>
                <a:spcPct val="0"/>
              </a:spcBef>
              <a:buNone/>
              <a:defRPr sz="1000" b="1" i="0" kern="1200" cap="all" baseline="0">
                <a:solidFill>
                  <a:srgbClr val="343638"/>
                </a:solidFill>
                <a:latin typeface="Montserrat" pitchFamily="2" charset="77"/>
                <a:ea typeface="+mj-ea"/>
                <a:cs typeface="+mj-cs"/>
              </a:defRPr>
            </a:lvl1pPr>
          </a:lstStyle>
          <a:p>
            <a:pPr algn="ctr"/>
            <a:endParaRPr lang="en-GB" sz="3600" dirty="0">
              <a:solidFill>
                <a:schemeClr val="bg1"/>
              </a:solidFill>
            </a:endParaRPr>
          </a:p>
          <a:p>
            <a:pPr algn="ctr"/>
            <a:r>
              <a:rPr lang="en-GB" sz="3600" dirty="0">
                <a:solidFill>
                  <a:schemeClr val="bg1"/>
                </a:solidFill>
              </a:rPr>
              <a:t>Relationships in group structures</a:t>
            </a:r>
            <a:endParaRPr lang="en-AU" sz="3600" dirty="0">
              <a:solidFill>
                <a:schemeClr val="bg1"/>
              </a:solidFill>
            </a:endParaRPr>
          </a:p>
        </p:txBody>
      </p:sp>
      <p:sp>
        <p:nvSpPr>
          <p:cNvPr id="8" name="Rectangle 7">
            <a:extLst>
              <a:ext uri="{FF2B5EF4-FFF2-40B4-BE49-F238E27FC236}">
                <a16:creationId xmlns:a16="http://schemas.microsoft.com/office/drawing/2014/main" id="{2D7F19AE-1771-4D98-BA6C-27849B275185}"/>
              </a:ext>
            </a:extLst>
          </p:cNvPr>
          <p:cNvSpPr/>
          <p:nvPr/>
        </p:nvSpPr>
        <p:spPr>
          <a:xfrm>
            <a:off x="5994193" y="854059"/>
            <a:ext cx="5473037" cy="646331"/>
          </a:xfrm>
          <a:prstGeom prst="rect">
            <a:avLst/>
          </a:prstGeom>
        </p:spPr>
        <p:txBody>
          <a:bodyPr wrap="none">
            <a:spAutoFit/>
          </a:bodyPr>
          <a:lstStyle/>
          <a:p>
            <a:r>
              <a:rPr lang="en-AU" sz="3600" dirty="0"/>
              <a:t>Formal vs informal structure</a:t>
            </a:r>
          </a:p>
        </p:txBody>
      </p:sp>
      <p:pic>
        <p:nvPicPr>
          <p:cNvPr id="9" name="Picture 8">
            <a:extLst>
              <a:ext uri="{FF2B5EF4-FFF2-40B4-BE49-F238E27FC236}">
                <a16:creationId xmlns:a16="http://schemas.microsoft.com/office/drawing/2014/main" id="{94EAFA45-B783-463D-8293-5D9D9978CBFD}"/>
              </a:ext>
            </a:extLst>
          </p:cNvPr>
          <p:cNvPicPr>
            <a:picLocks noChangeAspect="1"/>
          </p:cNvPicPr>
          <p:nvPr/>
        </p:nvPicPr>
        <p:blipFill>
          <a:blip r:embed="rId6"/>
          <a:stretch>
            <a:fillRect/>
          </a:stretch>
        </p:blipFill>
        <p:spPr>
          <a:xfrm>
            <a:off x="0" y="1596570"/>
            <a:ext cx="5145437" cy="3998318"/>
          </a:xfrm>
          <a:prstGeom prst="rect">
            <a:avLst/>
          </a:prstGeom>
        </p:spPr>
      </p:pic>
      <p:pic>
        <p:nvPicPr>
          <p:cNvPr id="3" name="Audio 2">
            <a:hlinkClick r:id="" action="ppaction://media"/>
            <a:extLst>
              <a:ext uri="{FF2B5EF4-FFF2-40B4-BE49-F238E27FC236}">
                <a16:creationId xmlns:a16="http://schemas.microsoft.com/office/drawing/2014/main" id="{E41331AD-FA04-4C18-A4A6-3E8D5A911A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882879121"/>
      </p:ext>
    </p:extLst>
  </p:cSld>
  <p:clrMapOvr>
    <a:masterClrMapping/>
  </p:clrMapOvr>
  <mc:AlternateContent xmlns:mc="http://schemas.openxmlformats.org/markup-compatibility/2006" xmlns:p14="http://schemas.microsoft.com/office/powerpoint/2010/main">
    <mc:Choice Requires="p14">
      <p:transition spd="slow" p14:dur="2000" advTm="80228"/>
    </mc:Choice>
    <mc:Fallback xmlns="">
      <p:transition spd="slow" advTm="80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6308"/>
            <a:ext cx="12192000" cy="758050"/>
          </a:xfrm>
          <a:solidFill>
            <a:schemeClr val="tx1"/>
          </a:solidFill>
        </p:spPr>
        <p:txBody>
          <a:bodyPr>
            <a:noAutofit/>
          </a:bodyPr>
          <a:lstStyle/>
          <a:p>
            <a:pPr algn="ctr"/>
            <a:r>
              <a:rPr lang="en-AU" sz="4000" b="1" dirty="0">
                <a:solidFill>
                  <a:schemeClr val="bg1"/>
                </a:solidFill>
              </a:rPr>
              <a:t>Leadership in Groups</a:t>
            </a:r>
          </a:p>
        </p:txBody>
      </p:sp>
      <p:sp>
        <p:nvSpPr>
          <p:cNvPr id="5" name="Title 1"/>
          <p:cNvSpPr txBox="1">
            <a:spLocks/>
          </p:cNvSpPr>
          <p:nvPr/>
        </p:nvSpPr>
        <p:spPr>
          <a:xfrm>
            <a:off x="1782160" y="6230175"/>
            <a:ext cx="7765379" cy="554305"/>
          </a:xfrm>
          <a:prstGeom prst="rect">
            <a:avLst/>
          </a:prstGeom>
          <a:solidFill>
            <a:schemeClr val="tx1"/>
          </a:solidFill>
        </p:spPr>
        <p:txBody>
          <a:bodyPr vert="horz" lIns="91440" tIns="45720" rIns="91440" bIns="45720" rtlCol="0" anchor="ctr">
            <a:normAutofit fontScale="60000" lnSpcReduction="20000"/>
          </a:bodyPr>
          <a:lstStyle>
            <a:lvl1pPr algn="l" defTabSz="914400" rtl="0" eaLnBrk="1" latinLnBrk="0" hangingPunct="1">
              <a:lnSpc>
                <a:spcPct val="100000"/>
              </a:lnSpc>
              <a:spcBef>
                <a:spcPct val="0"/>
              </a:spcBef>
              <a:buNone/>
              <a:defRPr sz="4400" b="0" i="0" u="none" kern="1200">
                <a:solidFill>
                  <a:schemeClr val="accent1"/>
                </a:solidFill>
                <a:latin typeface="+mj-lt"/>
                <a:ea typeface="+mj-ea"/>
                <a:cs typeface="+mj-cs"/>
              </a:defRPr>
            </a:lvl1pPr>
          </a:lstStyle>
          <a:p>
            <a:r>
              <a:rPr lang="en-GB" dirty="0"/>
              <a:t>How do you experience leadership in your group?</a:t>
            </a:r>
            <a:endParaRPr lang="en-AU" dirty="0"/>
          </a:p>
        </p:txBody>
      </p:sp>
      <p:sp>
        <p:nvSpPr>
          <p:cNvPr id="4" name="TextBox 3"/>
          <p:cNvSpPr txBox="1"/>
          <p:nvPr/>
        </p:nvSpPr>
        <p:spPr>
          <a:xfrm>
            <a:off x="1524001" y="922639"/>
            <a:ext cx="4530811" cy="4401205"/>
          </a:xfrm>
          <a:prstGeom prst="rect">
            <a:avLst/>
          </a:prstGeom>
          <a:noFill/>
        </p:spPr>
        <p:txBody>
          <a:bodyPr wrap="square" rtlCol="0">
            <a:spAutoFit/>
          </a:bodyPr>
          <a:lstStyle/>
          <a:p>
            <a:r>
              <a:rPr lang="en-AU" sz="3200" b="1" dirty="0"/>
              <a:t>Leadership</a:t>
            </a:r>
          </a:p>
          <a:p>
            <a:endParaRPr lang="en-AU" sz="3200" b="1" dirty="0"/>
          </a:p>
          <a:p>
            <a:pPr marL="571500" indent="-571500">
              <a:buFont typeface="Arial" panose="020B0604020202020204" pitchFamily="34" charset="0"/>
              <a:buChar char="•"/>
            </a:pPr>
            <a:r>
              <a:rPr lang="en-AU" sz="3600" b="1" dirty="0"/>
              <a:t>Reciprocal</a:t>
            </a:r>
          </a:p>
          <a:p>
            <a:pPr marL="571500" indent="-571500">
              <a:buFont typeface="Arial" panose="020B0604020202020204" pitchFamily="34" charset="0"/>
              <a:buChar char="•"/>
            </a:pPr>
            <a:r>
              <a:rPr lang="en-AU" sz="3600" b="1" dirty="0"/>
              <a:t>Transactional</a:t>
            </a:r>
          </a:p>
          <a:p>
            <a:pPr marL="571500" indent="-571500">
              <a:buFont typeface="Arial" panose="020B0604020202020204" pitchFamily="34" charset="0"/>
              <a:buChar char="•"/>
            </a:pPr>
            <a:r>
              <a:rPr lang="en-AU" sz="3600" b="1" dirty="0"/>
              <a:t>Transformational</a:t>
            </a:r>
          </a:p>
          <a:p>
            <a:pPr marL="571500" indent="-571500">
              <a:buFont typeface="Arial" panose="020B0604020202020204" pitchFamily="34" charset="0"/>
              <a:buChar char="•"/>
            </a:pPr>
            <a:r>
              <a:rPr lang="en-AU" sz="3600" b="1" dirty="0"/>
              <a:t>Cooperative</a:t>
            </a:r>
          </a:p>
          <a:p>
            <a:pPr marL="571500" indent="-571500">
              <a:buFont typeface="Arial" panose="020B0604020202020204" pitchFamily="34" charset="0"/>
              <a:buChar char="•"/>
            </a:pPr>
            <a:r>
              <a:rPr lang="en-AU" sz="3600" b="1" dirty="0"/>
              <a:t>Adaptive</a:t>
            </a:r>
          </a:p>
          <a:p>
            <a:pPr marL="571500" indent="-571500">
              <a:buFont typeface="Arial" panose="020B0604020202020204" pitchFamily="34" charset="0"/>
              <a:buChar char="•"/>
            </a:pPr>
            <a:r>
              <a:rPr lang="en-AU" sz="3600" b="1" dirty="0"/>
              <a:t>Goal seeking</a:t>
            </a:r>
          </a:p>
        </p:txBody>
      </p:sp>
      <p:sp>
        <p:nvSpPr>
          <p:cNvPr id="6" name="TextBox 5"/>
          <p:cNvSpPr txBox="1"/>
          <p:nvPr/>
        </p:nvSpPr>
        <p:spPr>
          <a:xfrm>
            <a:off x="7562336" y="1235676"/>
            <a:ext cx="2578443" cy="923330"/>
          </a:xfrm>
          <a:prstGeom prst="rect">
            <a:avLst/>
          </a:prstGeom>
          <a:noFill/>
        </p:spPr>
        <p:txBody>
          <a:bodyPr wrap="square" rtlCol="0">
            <a:spAutoFit/>
          </a:bodyPr>
          <a:lstStyle/>
          <a:p>
            <a:r>
              <a:rPr lang="en-AU" dirty="0"/>
              <a:t>Leadership is power with people rather than over people</a:t>
            </a:r>
          </a:p>
        </p:txBody>
      </p:sp>
      <p:sp>
        <p:nvSpPr>
          <p:cNvPr id="7" name="TextBox 6"/>
          <p:cNvSpPr txBox="1"/>
          <p:nvPr/>
        </p:nvSpPr>
        <p:spPr>
          <a:xfrm>
            <a:off x="7562336" y="3188043"/>
            <a:ext cx="2891481" cy="1754326"/>
          </a:xfrm>
          <a:prstGeom prst="rect">
            <a:avLst/>
          </a:prstGeom>
          <a:noFill/>
        </p:spPr>
        <p:txBody>
          <a:bodyPr wrap="square" rtlCol="0">
            <a:spAutoFit/>
          </a:bodyPr>
          <a:lstStyle/>
          <a:p>
            <a:r>
              <a:rPr lang="en-AU" b="1" dirty="0"/>
              <a:t>We can define leadership as the organising, directing, coordinating, supporting and motivation of others in pursuit of a common goal or goals.	</a:t>
            </a:r>
            <a:endParaRPr lang="en-AU" dirty="0"/>
          </a:p>
        </p:txBody>
      </p:sp>
      <p:pic>
        <p:nvPicPr>
          <p:cNvPr id="3" name="Audio 2">
            <a:hlinkClick r:id="" action="ppaction://media"/>
            <a:extLst>
              <a:ext uri="{FF2B5EF4-FFF2-40B4-BE49-F238E27FC236}">
                <a16:creationId xmlns:a16="http://schemas.microsoft.com/office/drawing/2014/main" id="{26431F7A-762A-4988-B013-FEDBBF8D0E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04659643"/>
      </p:ext>
    </p:extLst>
  </p:cSld>
  <p:clrMapOvr>
    <a:masterClrMapping/>
  </p:clrMapOvr>
  <mc:AlternateContent xmlns:mc="http://schemas.openxmlformats.org/markup-compatibility/2006" xmlns:p14="http://schemas.microsoft.com/office/powerpoint/2010/main">
    <mc:Choice Requires="p14">
      <p:transition spd="slow" p14:dur="2000" advTm="101956"/>
    </mc:Choice>
    <mc:Fallback xmlns="">
      <p:transition spd="slow" advTm="101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74358"/>
          </a:xfrm>
          <a:solidFill>
            <a:schemeClr val="tx1"/>
          </a:solidFill>
        </p:spPr>
        <p:txBody>
          <a:bodyPr>
            <a:noAutofit/>
          </a:bodyPr>
          <a:lstStyle/>
          <a:p>
            <a:pPr algn="ctr"/>
            <a:r>
              <a:rPr lang="en-AU" sz="3200" dirty="0">
                <a:solidFill>
                  <a:schemeClr val="bg1"/>
                </a:solidFill>
              </a:rPr>
              <a:t>What do Leaders do?</a:t>
            </a:r>
          </a:p>
        </p:txBody>
      </p:sp>
      <p:sp>
        <p:nvSpPr>
          <p:cNvPr id="5" name="Title 1"/>
          <p:cNvSpPr txBox="1">
            <a:spLocks/>
          </p:cNvSpPr>
          <p:nvPr/>
        </p:nvSpPr>
        <p:spPr>
          <a:xfrm>
            <a:off x="2213310" y="6278036"/>
            <a:ext cx="7765379" cy="554305"/>
          </a:xfrm>
          <a:prstGeom prst="rect">
            <a:avLst/>
          </a:prstGeom>
          <a:solidFill>
            <a:schemeClr val="tx1"/>
          </a:solidFill>
        </p:spPr>
        <p:txBody>
          <a:bodyPr vert="horz" lIns="91440" tIns="45720" rIns="91440" bIns="45720" rtlCol="0" anchor="ctr">
            <a:normAutofit fontScale="60000" lnSpcReduction="20000"/>
          </a:bodyPr>
          <a:lstStyle>
            <a:lvl1pPr algn="l" defTabSz="914400" rtl="0" eaLnBrk="1" latinLnBrk="0" hangingPunct="1">
              <a:lnSpc>
                <a:spcPct val="100000"/>
              </a:lnSpc>
              <a:spcBef>
                <a:spcPct val="0"/>
              </a:spcBef>
              <a:buNone/>
              <a:defRPr sz="4400" b="0" i="0" u="none" kern="1200">
                <a:solidFill>
                  <a:schemeClr val="accent1"/>
                </a:solidFill>
                <a:latin typeface="+mj-lt"/>
                <a:ea typeface="+mj-ea"/>
                <a:cs typeface="+mj-cs"/>
              </a:defRPr>
            </a:lvl1pPr>
          </a:lstStyle>
          <a:p>
            <a:r>
              <a:rPr lang="en-GB" dirty="0"/>
              <a:t>How do you experience leadership in your group?</a:t>
            </a:r>
            <a:endParaRPr lang="en-AU" dirty="0"/>
          </a:p>
        </p:txBody>
      </p:sp>
      <p:pic>
        <p:nvPicPr>
          <p:cNvPr id="4" name="Picture 3"/>
          <p:cNvPicPr>
            <a:picLocks noChangeAspect="1"/>
          </p:cNvPicPr>
          <p:nvPr/>
        </p:nvPicPr>
        <p:blipFill rotWithShape="1">
          <a:blip r:embed="rId5"/>
          <a:srcRect l="19970" t="47568" r="47184" b="43903"/>
          <a:stretch/>
        </p:blipFill>
        <p:spPr>
          <a:xfrm>
            <a:off x="919858" y="1319424"/>
            <a:ext cx="8627681" cy="4810897"/>
          </a:xfrm>
          <a:prstGeom prst="rect">
            <a:avLst/>
          </a:prstGeom>
        </p:spPr>
      </p:pic>
      <p:sp>
        <p:nvSpPr>
          <p:cNvPr id="6" name="TextBox 5"/>
          <p:cNvSpPr txBox="1"/>
          <p:nvPr/>
        </p:nvSpPr>
        <p:spPr>
          <a:xfrm>
            <a:off x="0" y="696350"/>
            <a:ext cx="12065620" cy="523220"/>
          </a:xfrm>
          <a:prstGeom prst="rect">
            <a:avLst/>
          </a:prstGeom>
          <a:noFill/>
        </p:spPr>
        <p:txBody>
          <a:bodyPr wrap="square" rtlCol="0">
            <a:spAutoFit/>
          </a:bodyPr>
          <a:lstStyle/>
          <a:p>
            <a:r>
              <a:rPr lang="en-AU" sz="2800" dirty="0"/>
              <a:t>Relational leadership and task leadership activities</a:t>
            </a:r>
          </a:p>
        </p:txBody>
      </p:sp>
      <p:pic>
        <p:nvPicPr>
          <p:cNvPr id="3" name="Audio 2">
            <a:hlinkClick r:id="" action="ppaction://media"/>
            <a:extLst>
              <a:ext uri="{FF2B5EF4-FFF2-40B4-BE49-F238E27FC236}">
                <a16:creationId xmlns:a16="http://schemas.microsoft.com/office/drawing/2014/main" id="{B20CD1DE-7337-460E-BB7A-DE807B3431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44201312"/>
      </p:ext>
    </p:extLst>
  </p:cSld>
  <p:clrMapOvr>
    <a:masterClrMapping/>
  </p:clrMapOvr>
  <mc:AlternateContent xmlns:mc="http://schemas.openxmlformats.org/markup-compatibility/2006" xmlns:p14="http://schemas.microsoft.com/office/powerpoint/2010/main">
    <mc:Choice Requires="p14">
      <p:transition spd="slow" p14:dur="2000" advTm="22858"/>
    </mc:Choice>
    <mc:Fallback xmlns="">
      <p:transition spd="slow" advTm="22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68936"/>
          </a:xfrm>
          <a:solidFill>
            <a:schemeClr val="tx1"/>
          </a:solidFill>
        </p:spPr>
        <p:txBody>
          <a:bodyPr>
            <a:noAutofit/>
          </a:bodyPr>
          <a:lstStyle/>
          <a:p>
            <a:pPr algn="ctr"/>
            <a:r>
              <a:rPr lang="en-AU" sz="3200" dirty="0">
                <a:solidFill>
                  <a:schemeClr val="bg1"/>
                </a:solidFill>
              </a:rPr>
              <a:t>Group Performance</a:t>
            </a:r>
          </a:p>
        </p:txBody>
      </p:sp>
      <p:sp>
        <p:nvSpPr>
          <p:cNvPr id="6" name="TextBox 5"/>
          <p:cNvSpPr txBox="1"/>
          <p:nvPr/>
        </p:nvSpPr>
        <p:spPr>
          <a:xfrm>
            <a:off x="1935892" y="803876"/>
            <a:ext cx="7339914" cy="461665"/>
          </a:xfrm>
          <a:prstGeom prst="rect">
            <a:avLst/>
          </a:prstGeom>
          <a:noFill/>
        </p:spPr>
        <p:txBody>
          <a:bodyPr wrap="square" rtlCol="0">
            <a:spAutoFit/>
          </a:bodyPr>
          <a:lstStyle/>
          <a:p>
            <a:r>
              <a:rPr lang="en-AU" sz="2400" dirty="0"/>
              <a:t>Steiner’s (1972) Theory of Process and Productivity</a:t>
            </a:r>
          </a:p>
        </p:txBody>
      </p:sp>
      <p:sp>
        <p:nvSpPr>
          <p:cNvPr id="3" name="TextBox 2"/>
          <p:cNvSpPr txBox="1"/>
          <p:nvPr/>
        </p:nvSpPr>
        <p:spPr>
          <a:xfrm>
            <a:off x="562560" y="3228757"/>
            <a:ext cx="7924800" cy="3108543"/>
          </a:xfrm>
          <a:prstGeom prst="rect">
            <a:avLst/>
          </a:prstGeom>
          <a:noFill/>
        </p:spPr>
        <p:txBody>
          <a:bodyPr wrap="square" rtlCol="0">
            <a:spAutoFit/>
          </a:bodyPr>
          <a:lstStyle/>
          <a:p>
            <a:r>
              <a:rPr lang="en-AU" sz="2800" dirty="0"/>
              <a:t>Process loss:</a:t>
            </a:r>
          </a:p>
          <a:p>
            <a:endParaRPr lang="en-AU" sz="2800" dirty="0"/>
          </a:p>
          <a:p>
            <a:r>
              <a:rPr lang="en-AU" sz="2800" dirty="0"/>
              <a:t>Reduction in performance effectiveness or efficiency caused by actions, operations or dynamics that prevent the group from reaching its full potential, including reduced effort, faulty group processes, coordination problems and ineffective leadership</a:t>
            </a:r>
          </a:p>
        </p:txBody>
      </p:sp>
      <p:sp>
        <p:nvSpPr>
          <p:cNvPr id="4" name="TextBox 3"/>
          <p:cNvSpPr txBox="1"/>
          <p:nvPr/>
        </p:nvSpPr>
        <p:spPr>
          <a:xfrm>
            <a:off x="1900156" y="1604721"/>
            <a:ext cx="7990702" cy="954107"/>
          </a:xfrm>
          <a:prstGeom prst="rect">
            <a:avLst/>
          </a:prstGeom>
          <a:noFill/>
        </p:spPr>
        <p:txBody>
          <a:bodyPr wrap="square" rtlCol="0">
            <a:spAutoFit/>
          </a:bodyPr>
          <a:lstStyle/>
          <a:p>
            <a:r>
              <a:rPr lang="en-AU" sz="2800" i="1" dirty="0"/>
              <a:t>Actual productivity is equal to potential productivity less process loss.</a:t>
            </a:r>
          </a:p>
        </p:txBody>
      </p:sp>
      <p:pic>
        <p:nvPicPr>
          <p:cNvPr id="5" name="Audio 4">
            <a:hlinkClick r:id="" action="ppaction://media"/>
            <a:extLst>
              <a:ext uri="{FF2B5EF4-FFF2-40B4-BE49-F238E27FC236}">
                <a16:creationId xmlns:a16="http://schemas.microsoft.com/office/drawing/2014/main" id="{5C457E85-11F5-421F-B924-67A1501ABB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22706488"/>
      </p:ext>
    </p:extLst>
  </p:cSld>
  <p:clrMapOvr>
    <a:masterClrMapping/>
  </p:clrMapOvr>
  <mc:AlternateContent xmlns:mc="http://schemas.openxmlformats.org/markup-compatibility/2006" xmlns:p14="http://schemas.microsoft.com/office/powerpoint/2010/main">
    <mc:Choice Requires="p14">
      <p:transition spd="slow" p14:dur="2000" advTm="35942"/>
    </mc:Choice>
    <mc:Fallback xmlns="">
      <p:transition spd="slow" advTm="35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65884"/>
          </a:xfrm>
          <a:solidFill>
            <a:schemeClr val="tx1"/>
          </a:solidFill>
        </p:spPr>
        <p:txBody>
          <a:bodyPr>
            <a:noAutofit/>
          </a:bodyPr>
          <a:lstStyle/>
          <a:p>
            <a:r>
              <a:rPr lang="en-AU" sz="3200" dirty="0">
                <a:solidFill>
                  <a:schemeClr val="bg1"/>
                </a:solidFill>
              </a:rPr>
              <a:t>Group Performance – Social Loafing</a:t>
            </a:r>
          </a:p>
        </p:txBody>
      </p:sp>
      <p:sp>
        <p:nvSpPr>
          <p:cNvPr id="5" name="Title 1"/>
          <p:cNvSpPr txBox="1">
            <a:spLocks/>
          </p:cNvSpPr>
          <p:nvPr/>
        </p:nvSpPr>
        <p:spPr>
          <a:xfrm>
            <a:off x="1782160" y="6230175"/>
            <a:ext cx="7765379" cy="554305"/>
          </a:xfrm>
          <a:prstGeom prst="rect">
            <a:avLst/>
          </a:prstGeom>
          <a:solidFill>
            <a:schemeClr val="tx1"/>
          </a:solidFill>
        </p:spPr>
        <p:txBody>
          <a:bodyPr vert="horz" lIns="91440" tIns="45720" rIns="91440" bIns="45720" rtlCol="0" anchor="ctr">
            <a:noAutofit/>
          </a:bodyPr>
          <a:lstStyle>
            <a:lvl1pPr algn="l" defTabSz="914400" rtl="0" eaLnBrk="1" latinLnBrk="0" hangingPunct="1">
              <a:lnSpc>
                <a:spcPct val="100000"/>
              </a:lnSpc>
              <a:spcBef>
                <a:spcPct val="0"/>
              </a:spcBef>
              <a:buNone/>
              <a:defRPr sz="4400" b="0" i="0" u="none" kern="1200">
                <a:solidFill>
                  <a:schemeClr val="accent1"/>
                </a:solidFill>
                <a:latin typeface="+mj-lt"/>
                <a:ea typeface="+mj-ea"/>
                <a:cs typeface="+mj-cs"/>
              </a:defRPr>
            </a:lvl1pPr>
          </a:lstStyle>
          <a:p>
            <a:pPr algn="ctr"/>
            <a:r>
              <a:rPr lang="en-AU" sz="3200" b="1" dirty="0">
                <a:solidFill>
                  <a:schemeClr val="bg1"/>
                </a:solidFill>
              </a:rPr>
              <a:t>Any experience of this?</a:t>
            </a:r>
          </a:p>
        </p:txBody>
      </p:sp>
      <p:sp>
        <p:nvSpPr>
          <p:cNvPr id="6" name="TextBox 5"/>
          <p:cNvSpPr txBox="1"/>
          <p:nvPr/>
        </p:nvSpPr>
        <p:spPr>
          <a:xfrm>
            <a:off x="1935892" y="803876"/>
            <a:ext cx="7339914" cy="646331"/>
          </a:xfrm>
          <a:prstGeom prst="rect">
            <a:avLst/>
          </a:prstGeom>
          <a:noFill/>
        </p:spPr>
        <p:txBody>
          <a:bodyPr wrap="square" rtlCol="0">
            <a:spAutoFit/>
          </a:bodyPr>
          <a:lstStyle/>
          <a:p>
            <a:r>
              <a:rPr lang="en-AU" sz="3600" dirty="0"/>
              <a:t>Process loss – Social Loafing</a:t>
            </a:r>
          </a:p>
        </p:txBody>
      </p:sp>
      <p:sp>
        <p:nvSpPr>
          <p:cNvPr id="3" name="TextBox 2"/>
          <p:cNvSpPr txBox="1"/>
          <p:nvPr/>
        </p:nvSpPr>
        <p:spPr>
          <a:xfrm>
            <a:off x="1850729" y="1994790"/>
            <a:ext cx="7924800" cy="3231654"/>
          </a:xfrm>
          <a:prstGeom prst="rect">
            <a:avLst/>
          </a:prstGeom>
          <a:noFill/>
        </p:spPr>
        <p:txBody>
          <a:bodyPr wrap="square" rtlCol="0">
            <a:spAutoFit/>
          </a:bodyPr>
          <a:lstStyle/>
          <a:p>
            <a:r>
              <a:rPr lang="en-AU" sz="2800" dirty="0"/>
              <a:t>Ringelmann Effect</a:t>
            </a:r>
          </a:p>
          <a:p>
            <a:r>
              <a:rPr lang="en-AU" sz="2800" dirty="0"/>
              <a:t>	</a:t>
            </a:r>
            <a:r>
              <a:rPr lang="en-AU" sz="2000" dirty="0"/>
              <a:t>People become less productive when they work with others</a:t>
            </a:r>
          </a:p>
          <a:p>
            <a:r>
              <a:rPr lang="en-AU" sz="2000" dirty="0"/>
              <a:t>	That this loss of efficiency increases with group size</a:t>
            </a:r>
          </a:p>
          <a:p>
            <a:endParaRPr lang="en-AU" sz="2000" dirty="0"/>
          </a:p>
          <a:p>
            <a:endParaRPr lang="en-AU" sz="2000" dirty="0"/>
          </a:p>
          <a:p>
            <a:endParaRPr lang="en-AU" sz="2000" dirty="0"/>
          </a:p>
          <a:p>
            <a:r>
              <a:rPr lang="en-AU" sz="2800" dirty="0"/>
              <a:t>Two sources of process loss:</a:t>
            </a:r>
          </a:p>
          <a:p>
            <a:r>
              <a:rPr lang="en-AU" sz="2000" dirty="0"/>
              <a:t>	Coordination losses</a:t>
            </a:r>
          </a:p>
          <a:p>
            <a:r>
              <a:rPr lang="en-AU" sz="2000" dirty="0"/>
              <a:t>	Social loafing</a:t>
            </a:r>
            <a:endParaRPr lang="en-AU" sz="2800" dirty="0"/>
          </a:p>
        </p:txBody>
      </p:sp>
      <p:pic>
        <p:nvPicPr>
          <p:cNvPr id="4" name="Audio 3">
            <a:hlinkClick r:id="" action="ppaction://media"/>
            <a:extLst>
              <a:ext uri="{FF2B5EF4-FFF2-40B4-BE49-F238E27FC236}">
                <a16:creationId xmlns:a16="http://schemas.microsoft.com/office/drawing/2014/main" id="{AAF2153C-2C89-4397-BFAC-A0E50F2A61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78652227"/>
      </p:ext>
    </p:extLst>
  </p:cSld>
  <p:clrMapOvr>
    <a:masterClrMapping/>
  </p:clrMapOvr>
  <mc:AlternateContent xmlns:mc="http://schemas.openxmlformats.org/markup-compatibility/2006" xmlns:p14="http://schemas.microsoft.com/office/powerpoint/2010/main">
    <mc:Choice Requires="p14">
      <p:transition spd="slow" p14:dur="2000" advTm="20695"/>
    </mc:Choice>
    <mc:Fallback xmlns="">
      <p:transition spd="slow" advTm="20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74358"/>
          </a:xfrm>
          <a:solidFill>
            <a:schemeClr val="tx1"/>
          </a:solidFill>
        </p:spPr>
        <p:txBody>
          <a:bodyPr>
            <a:noAutofit/>
          </a:bodyPr>
          <a:lstStyle/>
          <a:p>
            <a:pPr algn="ctr"/>
            <a:r>
              <a:rPr lang="en-AU" sz="3200" dirty="0">
                <a:solidFill>
                  <a:schemeClr val="bg1"/>
                </a:solidFill>
              </a:rPr>
              <a:t>Group Performance – Social Loafing</a:t>
            </a:r>
          </a:p>
        </p:txBody>
      </p:sp>
      <p:sp>
        <p:nvSpPr>
          <p:cNvPr id="5" name="Title 1"/>
          <p:cNvSpPr txBox="1">
            <a:spLocks/>
          </p:cNvSpPr>
          <p:nvPr/>
        </p:nvSpPr>
        <p:spPr>
          <a:xfrm>
            <a:off x="1782160" y="6230175"/>
            <a:ext cx="7765379" cy="554305"/>
          </a:xfrm>
          <a:prstGeom prst="rect">
            <a:avLst/>
          </a:prstGeom>
          <a:solidFill>
            <a:schemeClr val="tx1"/>
          </a:solidFill>
        </p:spPr>
        <p:txBody>
          <a:bodyPr vert="horz" lIns="91440" tIns="45720" rIns="91440" bIns="45720" rtlCol="0" anchor="ctr">
            <a:noAutofit/>
          </a:bodyPr>
          <a:lstStyle>
            <a:lvl1pPr algn="l" defTabSz="914400" rtl="0" eaLnBrk="1" latinLnBrk="0" hangingPunct="1">
              <a:lnSpc>
                <a:spcPct val="100000"/>
              </a:lnSpc>
              <a:spcBef>
                <a:spcPct val="0"/>
              </a:spcBef>
              <a:buNone/>
              <a:defRPr sz="4400" b="0" i="0" u="none" kern="1200">
                <a:solidFill>
                  <a:schemeClr val="accent1"/>
                </a:solidFill>
                <a:latin typeface="+mj-lt"/>
                <a:ea typeface="+mj-ea"/>
                <a:cs typeface="+mj-cs"/>
              </a:defRPr>
            </a:lvl1pPr>
          </a:lstStyle>
          <a:p>
            <a:r>
              <a:rPr lang="en-AU" sz="3200" b="1" dirty="0">
                <a:solidFill>
                  <a:schemeClr val="bg1"/>
                </a:solidFill>
              </a:rPr>
              <a:t>How do you deal with social loafing?</a:t>
            </a:r>
          </a:p>
        </p:txBody>
      </p:sp>
      <p:sp>
        <p:nvSpPr>
          <p:cNvPr id="6" name="TextBox 5"/>
          <p:cNvSpPr txBox="1"/>
          <p:nvPr/>
        </p:nvSpPr>
        <p:spPr>
          <a:xfrm>
            <a:off x="1935892" y="803876"/>
            <a:ext cx="7339914" cy="584775"/>
          </a:xfrm>
          <a:prstGeom prst="rect">
            <a:avLst/>
          </a:prstGeom>
          <a:noFill/>
        </p:spPr>
        <p:txBody>
          <a:bodyPr wrap="square" rtlCol="0">
            <a:spAutoFit/>
          </a:bodyPr>
          <a:lstStyle/>
          <a:p>
            <a:r>
              <a:rPr lang="en-AU" sz="3200" u="sng" dirty="0"/>
              <a:t>Process loss – Social Loafing</a:t>
            </a:r>
          </a:p>
        </p:txBody>
      </p:sp>
      <p:sp>
        <p:nvSpPr>
          <p:cNvPr id="3" name="TextBox 2"/>
          <p:cNvSpPr txBox="1"/>
          <p:nvPr/>
        </p:nvSpPr>
        <p:spPr>
          <a:xfrm>
            <a:off x="1850729" y="1533471"/>
            <a:ext cx="7924800" cy="3970318"/>
          </a:xfrm>
          <a:prstGeom prst="rect">
            <a:avLst/>
          </a:prstGeom>
          <a:noFill/>
        </p:spPr>
        <p:txBody>
          <a:bodyPr wrap="square" rtlCol="0">
            <a:spAutoFit/>
          </a:bodyPr>
          <a:lstStyle/>
          <a:p>
            <a:pPr marL="457200" indent="-457200">
              <a:buFont typeface="Arial" panose="020B0604020202020204" pitchFamily="34" charset="0"/>
              <a:buChar char="•"/>
            </a:pPr>
            <a:r>
              <a:rPr lang="en-AU" sz="2800" dirty="0"/>
              <a:t>Increase identifiability</a:t>
            </a:r>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Make the group as small as possible</a:t>
            </a:r>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Set clear, specific goals</a:t>
            </a:r>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Build in task interdependence</a:t>
            </a:r>
          </a:p>
          <a:p>
            <a:pPr marL="457200" indent="-457200">
              <a:buFont typeface="Arial" panose="020B0604020202020204" pitchFamily="34" charset="0"/>
              <a:buChar char="•"/>
            </a:pPr>
            <a:endParaRPr lang="en-AU" sz="2800" dirty="0"/>
          </a:p>
          <a:p>
            <a:pPr marL="457200" indent="-457200">
              <a:buFont typeface="Arial" panose="020B0604020202020204" pitchFamily="34" charset="0"/>
              <a:buChar char="•"/>
            </a:pPr>
            <a:r>
              <a:rPr lang="en-AU" sz="2800" dirty="0"/>
              <a:t>Increase identification with group</a:t>
            </a:r>
          </a:p>
        </p:txBody>
      </p:sp>
      <p:pic>
        <p:nvPicPr>
          <p:cNvPr id="9" name="Audio 8">
            <a:hlinkClick r:id="" action="ppaction://media"/>
            <a:extLst>
              <a:ext uri="{FF2B5EF4-FFF2-40B4-BE49-F238E27FC236}">
                <a16:creationId xmlns:a16="http://schemas.microsoft.com/office/drawing/2014/main" id="{3AEE5C81-5E77-4360-B247-3C0367DBD7D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73838919"/>
      </p:ext>
    </p:extLst>
  </p:cSld>
  <p:clrMapOvr>
    <a:masterClrMapping/>
  </p:clrMapOvr>
  <mc:AlternateContent xmlns:mc="http://schemas.openxmlformats.org/markup-compatibility/2006" xmlns:p14="http://schemas.microsoft.com/office/powerpoint/2010/main">
    <mc:Choice Requires="p14">
      <p:transition spd="slow" p14:dur="2000" advTm="89374"/>
    </mc:Choice>
    <mc:Fallback xmlns="">
      <p:transition spd="slow" advTm="89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69434"/>
          </a:xfrm>
          <a:solidFill>
            <a:schemeClr val="tx1"/>
          </a:solidFill>
        </p:spPr>
        <p:txBody>
          <a:bodyPr>
            <a:normAutofit/>
          </a:bodyPr>
          <a:lstStyle/>
          <a:p>
            <a:pPr algn="ctr"/>
            <a:r>
              <a:rPr lang="en-GB" sz="4400" dirty="0">
                <a:solidFill>
                  <a:schemeClr val="bg1"/>
                </a:solidFill>
              </a:rPr>
              <a:t>Group Size</a:t>
            </a:r>
            <a:endParaRPr lang="en-AU" sz="4400" dirty="0">
              <a:solidFill>
                <a:schemeClr val="bg1"/>
              </a:solidFill>
            </a:endParaRPr>
          </a:p>
        </p:txBody>
      </p:sp>
      <p:sp>
        <p:nvSpPr>
          <p:cNvPr id="5" name="Title 1"/>
          <p:cNvSpPr txBox="1">
            <a:spLocks/>
          </p:cNvSpPr>
          <p:nvPr/>
        </p:nvSpPr>
        <p:spPr>
          <a:xfrm>
            <a:off x="1782160" y="6104587"/>
            <a:ext cx="7765379" cy="679893"/>
          </a:xfrm>
          <a:prstGeom prst="rect">
            <a:avLst/>
          </a:prstGeom>
          <a:solidFill>
            <a:schemeClr val="tx1"/>
          </a:solidFill>
        </p:spPr>
        <p:txBody>
          <a:bodyPr vert="horz" lIns="91440" tIns="45720" rIns="91440" bIns="45720" rtlCol="0" anchor="ctr">
            <a:normAutofit fontScale="90000" lnSpcReduction="10000"/>
          </a:bodyPr>
          <a:lstStyle>
            <a:lvl1pPr algn="l" defTabSz="914400" rtl="0" eaLnBrk="1" latinLnBrk="0" hangingPunct="1">
              <a:lnSpc>
                <a:spcPct val="100000"/>
              </a:lnSpc>
              <a:spcBef>
                <a:spcPct val="0"/>
              </a:spcBef>
              <a:buNone/>
              <a:defRPr sz="4400" b="0" i="0" u="none" kern="1200">
                <a:solidFill>
                  <a:schemeClr val="accent1"/>
                </a:solidFill>
                <a:latin typeface="+mj-lt"/>
                <a:ea typeface="+mj-ea"/>
                <a:cs typeface="+mj-cs"/>
              </a:defRPr>
            </a:lvl1pPr>
          </a:lstStyle>
          <a:p>
            <a:r>
              <a:rPr lang="en-GB" b="1" dirty="0">
                <a:solidFill>
                  <a:schemeClr val="bg1"/>
                </a:solidFill>
              </a:rPr>
              <a:t>Does the size of the group matter?</a:t>
            </a:r>
            <a:endParaRPr lang="en-AU" b="1" dirty="0">
              <a:solidFill>
                <a:schemeClr val="bg1"/>
              </a:solidFill>
            </a:endParaRPr>
          </a:p>
        </p:txBody>
      </p:sp>
      <p:sp>
        <p:nvSpPr>
          <p:cNvPr id="6" name="Content Placeholder 5"/>
          <p:cNvSpPr>
            <a:spLocks noGrp="1"/>
          </p:cNvSpPr>
          <p:nvPr>
            <p:ph idx="1"/>
          </p:nvPr>
        </p:nvSpPr>
        <p:spPr>
          <a:xfrm>
            <a:off x="1524001" y="2596162"/>
            <a:ext cx="4028303" cy="1839644"/>
          </a:xfrm>
        </p:spPr>
        <p:txBody>
          <a:bodyPr>
            <a:normAutofit/>
          </a:bodyPr>
          <a:lstStyle/>
          <a:p>
            <a:pPr marL="914400" lvl="2" indent="0">
              <a:buNone/>
            </a:pPr>
            <a:r>
              <a:rPr lang="en-AU" dirty="0"/>
              <a:t>Communication becomes more uneven as the size of the group grows.</a:t>
            </a:r>
          </a:p>
          <a:p>
            <a:pPr lvl="2"/>
            <a:endParaRPr lang="en-AU" dirty="0"/>
          </a:p>
          <a:p>
            <a:pPr lvl="2"/>
            <a:endParaRPr lang="en-AU" dirty="0"/>
          </a:p>
        </p:txBody>
      </p:sp>
      <p:graphicFrame>
        <p:nvGraphicFramePr>
          <p:cNvPr id="36" name="Chart 35"/>
          <p:cNvGraphicFramePr>
            <a:graphicFrameLocks/>
          </p:cNvGraphicFramePr>
          <p:nvPr/>
        </p:nvGraphicFramePr>
        <p:xfrm>
          <a:off x="5664848" y="2267124"/>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278708" y="871947"/>
            <a:ext cx="6211330" cy="646331"/>
          </a:xfrm>
          <a:prstGeom prst="rect">
            <a:avLst/>
          </a:prstGeom>
          <a:noFill/>
        </p:spPr>
        <p:txBody>
          <a:bodyPr wrap="square" rtlCol="0">
            <a:spAutoFit/>
          </a:bodyPr>
          <a:lstStyle/>
          <a:p>
            <a:r>
              <a:rPr lang="en-AU" dirty="0"/>
              <a:t>A group with 50 members will need over 1200 relationships to link each member to every other member</a:t>
            </a:r>
          </a:p>
        </p:txBody>
      </p:sp>
      <p:pic>
        <p:nvPicPr>
          <p:cNvPr id="4" name="Audio 3">
            <a:hlinkClick r:id="" action="ppaction://media"/>
            <a:extLst>
              <a:ext uri="{FF2B5EF4-FFF2-40B4-BE49-F238E27FC236}">
                <a16:creationId xmlns:a16="http://schemas.microsoft.com/office/drawing/2014/main" id="{93551683-ABC4-4899-88EE-CA41E59ABE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635484879"/>
      </p:ext>
    </p:extLst>
  </p:cSld>
  <p:clrMapOvr>
    <a:masterClrMapping/>
  </p:clrMapOvr>
  <mc:AlternateContent xmlns:mc="http://schemas.openxmlformats.org/markup-compatibility/2006" xmlns:p14="http://schemas.microsoft.com/office/powerpoint/2010/main">
    <mc:Choice Requires="p14">
      <p:transition spd="slow" p14:dur="2000" advTm="109136"/>
    </mc:Choice>
    <mc:Fallback xmlns="">
      <p:transition spd="slow" advTm="109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7.6|16.7|9|15.2|21.8"/>
</p:tagLst>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1055</TotalTime>
  <Words>1749</Words>
  <Application>Microsoft Office PowerPoint</Application>
  <PresentationFormat>Widescreen</PresentationFormat>
  <Paragraphs>203</Paragraphs>
  <Slides>11</Slides>
  <Notes>10</Notes>
  <HiddenSlides>0</HiddenSlides>
  <MMClips>10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11</vt:i4>
      </vt:variant>
    </vt:vector>
  </HeadingPairs>
  <TitlesOfParts>
    <vt:vector size="27" baseType="lpstr">
      <vt:lpstr>Arial</vt:lpstr>
      <vt:lpstr>Barlow Light</vt:lpstr>
      <vt:lpstr>Barlow SemiBold</vt:lpstr>
      <vt:lpstr>Calibri</vt:lpstr>
      <vt:lpstr>Calibri Light</vt:lpstr>
      <vt:lpstr>Corbel</vt:lpstr>
      <vt:lpstr>Montserrat</vt:lpstr>
      <vt:lpstr>Montserrat ExtraBold</vt:lpstr>
      <vt:lpstr>Open Sans</vt:lpstr>
      <vt:lpstr>Open Sans Light</vt:lpstr>
      <vt:lpstr>Times New Roman</vt:lpstr>
      <vt:lpstr>Wingdings</vt:lpstr>
      <vt:lpstr>Wingdings 2</vt:lpstr>
      <vt:lpstr>Wingdings 3</vt:lpstr>
      <vt:lpstr>Office Theme</vt:lpstr>
      <vt:lpstr>Module</vt:lpstr>
      <vt:lpstr>Teamwork as a Core Professional Competency Presentation 3: Group Structure and Leadership</vt:lpstr>
      <vt:lpstr>What is Group Structure? </vt:lpstr>
      <vt:lpstr>PowerPoint Presentation</vt:lpstr>
      <vt:lpstr>Leadership in Groups</vt:lpstr>
      <vt:lpstr>What do Leaders do?</vt:lpstr>
      <vt:lpstr>Group Performance</vt:lpstr>
      <vt:lpstr>Group Performance – Social Loafing</vt:lpstr>
      <vt:lpstr>Group Performance – Social Loafing</vt:lpstr>
      <vt:lpstr>Group Size</vt:lpstr>
      <vt:lpstr>Key 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Stuart Mcloughlin</dc:creator>
  <cp:lastModifiedBy>Stuart McLoughlin</cp:lastModifiedBy>
  <cp:revision>7</cp:revision>
  <dcterms:created xsi:type="dcterms:W3CDTF">2020-03-22T07:40:58Z</dcterms:created>
  <dcterms:modified xsi:type="dcterms:W3CDTF">2022-12-21T06:29:20Z</dcterms:modified>
</cp:coreProperties>
</file>

<file path=docProps/thumbnail.jpeg>
</file>